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9"/>
  </p:notesMasterIdLst>
  <p:sldIdLst>
    <p:sldId id="310" r:id="rId3"/>
    <p:sldId id="303" r:id="rId4"/>
    <p:sldId id="331" r:id="rId5"/>
    <p:sldId id="336" r:id="rId6"/>
    <p:sldId id="330" r:id="rId7"/>
    <p:sldId id="343" r:id="rId8"/>
    <p:sldId id="365" r:id="rId9"/>
    <p:sldId id="334" r:id="rId10"/>
    <p:sldId id="311" r:id="rId11"/>
    <p:sldId id="359" r:id="rId12"/>
    <p:sldId id="360" r:id="rId13"/>
    <p:sldId id="341" r:id="rId14"/>
    <p:sldId id="357" r:id="rId15"/>
    <p:sldId id="354" r:id="rId16"/>
    <p:sldId id="346" r:id="rId17"/>
    <p:sldId id="347" r:id="rId18"/>
    <p:sldId id="348" r:id="rId19"/>
    <p:sldId id="350" r:id="rId20"/>
    <p:sldId id="361" r:id="rId21"/>
    <p:sldId id="338" r:id="rId22"/>
    <p:sldId id="363" r:id="rId23"/>
    <p:sldId id="355" r:id="rId24"/>
    <p:sldId id="364" r:id="rId25"/>
    <p:sldId id="353" r:id="rId26"/>
    <p:sldId id="337" r:id="rId27"/>
    <p:sldId id="351" r:id="rId2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6FC6"/>
    <a:srgbClr val="BCEDFE"/>
    <a:srgbClr val="B1E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D830-BA97-408E-8FFA-B4B15A49DB73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C020B-F2D0-4645-9841-69CDA694DB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73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C020B-F2D0-4645-9841-69CDA694DB8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596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638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C020B-F2D0-4645-9841-69CDA694DB8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59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C020B-F2D0-4645-9841-69CDA694DB8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59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59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59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83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4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80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C020B-F2D0-4645-9841-69CDA694DB85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59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센터사진\night 1_로고제거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6221"/>
          <a:stretch/>
        </p:blipFill>
        <p:spPr bwMode="auto">
          <a:xfrm>
            <a:off x="0" y="0"/>
            <a:ext cx="91540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任意多边形: 形状 27"/>
          <p:cNvSpPr/>
          <p:nvPr userDrawn="1"/>
        </p:nvSpPr>
        <p:spPr>
          <a:xfrm>
            <a:off x="2181646" y="1"/>
            <a:ext cx="1341408" cy="1248647"/>
          </a:xfrm>
          <a:custGeom>
            <a:avLst/>
            <a:gdLst>
              <a:gd name="connsiteX0" fmla="*/ 1063554 w 2301731"/>
              <a:gd name="connsiteY0" fmla="*/ 0 h 1842128"/>
              <a:gd name="connsiteX1" fmla="*/ 2301731 w 2301731"/>
              <a:gd name="connsiteY1" fmla="*/ 0 h 1842128"/>
              <a:gd name="connsiteX2" fmla="*/ 1238178 w 2301731"/>
              <a:gd name="connsiteY2" fmla="*/ 1842128 h 1842128"/>
              <a:gd name="connsiteX3" fmla="*/ 0 w 2301731"/>
              <a:gd name="connsiteY3" fmla="*/ 1842128 h 184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731" h="1842128">
                <a:moveTo>
                  <a:pt x="1063554" y="0"/>
                </a:moveTo>
                <a:lnTo>
                  <a:pt x="2301731" y="0"/>
                </a:lnTo>
                <a:lnTo>
                  <a:pt x="1238178" y="1842128"/>
                </a:lnTo>
                <a:lnTo>
                  <a:pt x="0" y="1842128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29"/>
          <p:cNvSpPr/>
          <p:nvPr userDrawn="1"/>
        </p:nvSpPr>
        <p:spPr>
          <a:xfrm>
            <a:off x="2901726" y="1"/>
            <a:ext cx="1598266" cy="1484784"/>
          </a:xfrm>
          <a:custGeom>
            <a:avLst/>
            <a:gdLst>
              <a:gd name="connsiteX0" fmla="*/ 1264686 w 2846833"/>
              <a:gd name="connsiteY0" fmla="*/ 0 h 2190500"/>
              <a:gd name="connsiteX1" fmla="*/ 2846833 w 2846833"/>
              <a:gd name="connsiteY1" fmla="*/ 0 h 2190500"/>
              <a:gd name="connsiteX2" fmla="*/ 1582147 w 2846833"/>
              <a:gd name="connsiteY2" fmla="*/ 2190500 h 2190500"/>
              <a:gd name="connsiteX3" fmla="*/ 0 w 2846833"/>
              <a:gd name="connsiteY3" fmla="*/ 2190500 h 2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6833" h="2190500">
                <a:moveTo>
                  <a:pt x="1264686" y="0"/>
                </a:moveTo>
                <a:lnTo>
                  <a:pt x="2846833" y="0"/>
                </a:lnTo>
                <a:lnTo>
                  <a:pt x="1582147" y="2190500"/>
                </a:lnTo>
                <a:lnTo>
                  <a:pt x="0" y="21905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96" y="6140428"/>
            <a:ext cx="1846206" cy="4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순서도: 데이터 3"/>
          <p:cNvSpPr/>
          <p:nvPr userDrawn="1"/>
        </p:nvSpPr>
        <p:spPr>
          <a:xfrm>
            <a:off x="215515" y="1721613"/>
            <a:ext cx="8712968" cy="2715499"/>
          </a:xfrm>
          <a:prstGeom prst="flowChartInputOutpu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ko-KR" altLang="en-US" sz="9600" b="1" dirty="0" smtClean="0">
              <a:solidFill>
                <a:schemeClr val="bg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lang="ko-KR" altLang="en-US" sz="44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94928"/>
          </a:xfrm>
        </p:spPr>
        <p:txBody>
          <a:bodyPr/>
          <a:lstStyle>
            <a:lvl1pPr marL="0" indent="0" algn="ctr">
              <a:buNone/>
              <a:defRPr lang="ko-KR" altLang="en-US" sz="32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-36511" y="-1"/>
            <a:ext cx="2625421" cy="3717032"/>
            <a:chOff x="-36511" y="-1"/>
            <a:chExt cx="2625421" cy="3717032"/>
          </a:xfrm>
        </p:grpSpPr>
        <p:sp>
          <p:nvSpPr>
            <p:cNvPr id="10" name="等腰三角形 49"/>
            <p:cNvSpPr/>
            <p:nvPr/>
          </p:nvSpPr>
          <p:spPr>
            <a:xfrm rot="10800000">
              <a:off x="-36511" y="-1"/>
              <a:ext cx="2625421" cy="2424242"/>
            </a:xfrm>
            <a:prstGeom prst="triangle">
              <a:avLst/>
            </a:prstGeom>
            <a:noFill/>
            <a:ln w="1905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50"/>
            <p:cNvSpPr/>
            <p:nvPr/>
          </p:nvSpPr>
          <p:spPr>
            <a:xfrm rot="10800000">
              <a:off x="-36511" y="1292789"/>
              <a:ext cx="1612266" cy="2424242"/>
            </a:xfrm>
            <a:custGeom>
              <a:avLst/>
              <a:gdLst>
                <a:gd name="connsiteX0" fmla="*/ 1817915 w 2232756"/>
                <a:gd name="connsiteY0" fmla="*/ 0 h 3134335"/>
                <a:gd name="connsiteX1" fmla="*/ 2232756 w 2232756"/>
                <a:gd name="connsiteY1" fmla="*/ 715243 h 3134335"/>
                <a:gd name="connsiteX2" fmla="*/ 2232756 w 2232756"/>
                <a:gd name="connsiteY2" fmla="*/ 3134335 h 3134335"/>
                <a:gd name="connsiteX3" fmla="*/ 0 w 2232756"/>
                <a:gd name="connsiteY3" fmla="*/ 3134335 h 313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756" h="3134335">
                  <a:moveTo>
                    <a:pt x="1817915" y="0"/>
                  </a:moveTo>
                  <a:lnTo>
                    <a:pt x="2232756" y="715243"/>
                  </a:lnTo>
                  <a:lnTo>
                    <a:pt x="2232756" y="3134335"/>
                  </a:lnTo>
                  <a:lnTo>
                    <a:pt x="0" y="3134335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562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61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47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177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56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87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966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306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9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0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0" y="-30409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1" y="3624297"/>
            <a:ext cx="4860235" cy="43204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-1151905" y="9403850"/>
            <a:ext cx="10295906" cy="34859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5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0" y="-30409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2" y="626620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2" y="6309320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5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0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 hasCustomPrompt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2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12"/>
          </p:nvPr>
        </p:nvSpPr>
        <p:spPr>
          <a:xfrm>
            <a:off x="8400223" y="6513996"/>
            <a:ext cx="745387" cy="365125"/>
          </a:xfrm>
        </p:spPr>
        <p:txBody>
          <a:bodyPr/>
          <a:lstStyle>
            <a:lvl1pPr marL="0" algn="ctr" defTabSz="914400" rtl="0" eaLnBrk="1" latinLnBrk="1" hangingPunct="1">
              <a:defRPr lang="ko-KR" altLang="en-US" sz="1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555D124-8283-4C8F-A8D2-E075402C1099}" type="slidenum">
              <a:rPr lang="en-US" altLang="ko-KR" smtClean="0"/>
              <a:pPr/>
              <a:t>‹#›</a:t>
            </a:fld>
            <a:endParaRPr lang="en-US" dirty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052736"/>
            <a:ext cx="3813808" cy="36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pic>
        <p:nvPicPr>
          <p:cNvPr id="102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8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79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9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0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0" y="-30409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1" y="3624297"/>
            <a:ext cx="4860235" cy="43204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18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-1151905" y="9403850"/>
            <a:ext cx="10295906" cy="34859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5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0" y="-30409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2" y="626620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2" y="6309320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18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415" y="1052736"/>
            <a:ext cx="8229600" cy="4525963"/>
          </a:xfrm>
        </p:spPr>
        <p:txBody>
          <a:bodyPr/>
          <a:lstStyle>
            <a:lvl1pPr marL="0" indent="0"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174625" indent="0">
              <a:buFontTx/>
              <a:buNone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534988" indent="0">
              <a:buNone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893763" indent="0">
              <a:buNone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254125" indent="0">
              <a:buNone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3" name="Picture 2" descr="C:\Users\USER\Desktop\센터사진\night 1_로고제거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9389" y="-9257"/>
            <a:ext cx="1334611" cy="90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 userDrawn="1"/>
        </p:nvGrpSpPr>
        <p:grpSpPr>
          <a:xfrm>
            <a:off x="161764" y="-2"/>
            <a:ext cx="8101857" cy="908722"/>
            <a:chOff x="161764" y="-2"/>
            <a:chExt cx="8101857" cy="908722"/>
          </a:xfrm>
        </p:grpSpPr>
        <p:sp>
          <p:nvSpPr>
            <p:cNvPr id="15" name="직사각형 14"/>
            <p:cNvSpPr/>
            <p:nvPr/>
          </p:nvSpPr>
          <p:spPr>
            <a:xfrm>
              <a:off x="161764" y="0"/>
              <a:ext cx="7650596" cy="9087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7355158" y="-2"/>
              <a:ext cx="908463" cy="9084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 userDrawn="1"/>
        </p:nvSpPr>
        <p:spPr>
          <a:xfrm>
            <a:off x="0" y="0"/>
            <a:ext cx="161764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5200" y="187200"/>
            <a:ext cx="6840000" cy="511200"/>
          </a:xfrm>
        </p:spPr>
        <p:txBody>
          <a:bodyPr>
            <a:noAutofit/>
          </a:bodyPr>
          <a:lstStyle>
            <a:lvl1pPr algn="l">
              <a:defRPr lang="ko-KR" altLang="en-US" sz="2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0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9" y="6507734"/>
            <a:ext cx="738717" cy="377650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64842BF-CDA9-4ED9-BF79-3D7456AF938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2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0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0" y="266593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C O N T </a:t>
            </a:r>
            <a:r>
              <a:rPr lang="en-US" altLang="zh-CN" sz="4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E </a:t>
            </a:r>
            <a:r>
              <a:rPr lang="en-US" altLang="zh-CN" sz="40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맑은 고딕" panose="020B0503020000020004" pitchFamily="50" charset="-127"/>
              </a:rPr>
              <a:t>N T S</a:t>
            </a:r>
            <a:endParaRPr lang="zh-CN" altLang="en-US" sz="4000" b="1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맑은 고딕" panose="020B0503020000020004" pitchFamily="50" charset="-127"/>
            </a:endParaRPr>
          </a:p>
        </p:txBody>
      </p:sp>
      <p:sp>
        <p:nvSpPr>
          <p:cNvPr id="7" name="텍스트 개체 틀 2"/>
          <p:cNvSpPr>
            <a:spLocks noGrp="1"/>
          </p:cNvSpPr>
          <p:nvPr>
            <p:ph type="body" idx="14" hasCustomPrompt="1"/>
          </p:nvPr>
        </p:nvSpPr>
        <p:spPr>
          <a:xfrm>
            <a:off x="899592" y="4244544"/>
            <a:ext cx="3240360" cy="264576"/>
          </a:xfrm>
        </p:spPr>
        <p:txBody>
          <a:bodyPr anchor="t">
            <a:noAutofit/>
          </a:bodyPr>
          <a:lstStyle>
            <a:lvl1pPr marL="0" indent="0" algn="l" defTabSz="914400" rtl="0" eaLnBrk="1" latinLnBrk="1" hangingPunct="1">
              <a:spcBef>
                <a:spcPct val="0"/>
              </a:spcBef>
              <a:buNone/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8" name="제목 1"/>
          <p:cNvSpPr>
            <a:spLocks noGrp="1"/>
          </p:cNvSpPr>
          <p:nvPr>
            <p:ph type="title" hasCustomPrompt="1"/>
          </p:nvPr>
        </p:nvSpPr>
        <p:spPr>
          <a:xfrm>
            <a:off x="899592" y="3933056"/>
            <a:ext cx="3178696" cy="360040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20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pic>
        <p:nvPicPr>
          <p:cNvPr id="9" name="Picture 2" descr="C:\Users\USER\Desktop\센터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 b="5128"/>
          <a:stretch/>
        </p:blipFill>
        <p:spPr bwMode="auto">
          <a:xfrm>
            <a:off x="1" y="-4612"/>
            <a:ext cx="9144000" cy="33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4"/>
          <p:cNvSpPr/>
          <p:nvPr userDrawn="1"/>
        </p:nvSpPr>
        <p:spPr>
          <a:xfrm>
            <a:off x="0" y="-4613"/>
            <a:ext cx="9144000" cy="337381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467544" y="266593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prstClr val="white"/>
                </a:solidFill>
              </a:rPr>
              <a:t>Contents</a:t>
            </a:r>
            <a:endParaRPr lang="ko-KR" alt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7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소제목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평행 사변형 6"/>
          <p:cNvSpPr/>
          <p:nvPr userDrawn="1"/>
        </p:nvSpPr>
        <p:spPr>
          <a:xfrm>
            <a:off x="323528" y="0"/>
            <a:ext cx="4824536" cy="6381329"/>
          </a:xfrm>
          <a:prstGeom prst="parallelogram">
            <a:avLst>
              <a:gd name="adj" fmla="val 23523"/>
            </a:avLst>
          </a:prstGeom>
          <a:gradFill>
            <a:gsLst>
              <a:gs pos="0">
                <a:schemeClr val="bg1"/>
              </a:gs>
              <a:gs pos="42000">
                <a:srgbClr val="FFFFFF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1331640" y="908720"/>
            <a:ext cx="3456384" cy="864096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Title</a:t>
            </a:r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0263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0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 hasCustomPrompt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2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sp>
        <p:nvSpPr>
          <p:cNvPr id="6" name="슬라이드 번호 개체 틀 5"/>
          <p:cNvSpPr>
            <a:spLocks noGrp="1"/>
          </p:cNvSpPr>
          <p:nvPr userDrawn="1">
            <p:ph type="sldNum" sz="quarter" idx="12"/>
          </p:nvPr>
        </p:nvSpPr>
        <p:spPr>
          <a:xfrm>
            <a:off x="8400223" y="6513996"/>
            <a:ext cx="745387" cy="365125"/>
          </a:xfrm>
        </p:spPr>
        <p:txBody>
          <a:bodyPr/>
          <a:lstStyle>
            <a:lvl1pPr marL="0" algn="ctr" defTabSz="914400" rtl="0" eaLnBrk="1" latinLnBrk="1" hangingPunct="1">
              <a:defRPr lang="ko-KR" altLang="en-US" sz="1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555D124-8283-4C8F-A8D2-E075402C1099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052736"/>
            <a:ext cx="3813808" cy="36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Contents</a:t>
            </a:r>
            <a:endParaRPr lang="ko-KR" altLang="en-US" dirty="0" smtClean="0"/>
          </a:p>
        </p:txBody>
      </p:sp>
      <p:pic>
        <p:nvPicPr>
          <p:cNvPr id="102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8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2018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 userDrawn="1"/>
        </p:nvPicPr>
        <p:blipFill rotWithShape="1">
          <a:blip r:embed="rId2" cstate="print"/>
          <a:srcRect l="3450" t="404" b="-1670"/>
          <a:stretch/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타원 6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0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 smtClean="0"/>
              <a:t>Title</a:t>
            </a:r>
            <a:endParaRPr lang="ko-KR" altLang="en-US" dirty="0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0223" y="6513996"/>
            <a:ext cx="745387" cy="365125"/>
          </a:xfrm>
        </p:spPr>
        <p:txBody>
          <a:bodyPr/>
          <a:lstStyle>
            <a:lvl1pPr marL="0" algn="ctr" defTabSz="914400" rtl="0" eaLnBrk="1" latinLnBrk="1" hangingPunct="1">
              <a:defRPr lang="ko-KR" altLang="en-US" sz="12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555D124-8283-4C8F-A8D2-E075402C1099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8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65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36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411644" y="6493641"/>
            <a:ext cx="319355" cy="364359"/>
          </a:xfrm>
        </p:spPr>
        <p:txBody>
          <a:bodyPr/>
          <a:lstStyle/>
          <a:p>
            <a:fld id="{D42E13A8-62F1-4C0E-A545-FE01292DE69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99895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0" y="0"/>
            <a:ext cx="9144000" cy="3373819"/>
            <a:chOff x="0" y="0"/>
            <a:chExt cx="9144000" cy="3373819"/>
          </a:xfrm>
        </p:grpSpPr>
        <p:pic>
          <p:nvPicPr>
            <p:cNvPr id="4" name="Picture 3" descr="C:\Users\USER\Desktop\위성센터전경-드론촬영_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66" b="6915"/>
            <a:stretch/>
          </p:blipFill>
          <p:spPr bwMode="auto">
            <a:xfrm>
              <a:off x="0" y="0"/>
              <a:ext cx="9144000" cy="3373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0" y="0"/>
              <a:ext cx="9144000" cy="3373819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 userDrawn="1"/>
        </p:nvSpPr>
        <p:spPr>
          <a:xfrm>
            <a:off x="0" y="266593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 O N T </a:t>
            </a:r>
            <a:r>
              <a:rPr lang="en-US" altLang="zh-CN" sz="4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 </a:t>
            </a:r>
            <a:r>
              <a:rPr lang="en-US" altLang="zh-CN" sz="4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 T S</a:t>
            </a:r>
            <a:endParaRPr lang="zh-CN" altLang="en-US" sz="4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 userDrawn="1"/>
        </p:nvGrpSpPr>
        <p:grpSpPr>
          <a:xfrm>
            <a:off x="329855" y="4005064"/>
            <a:ext cx="4823706" cy="627359"/>
            <a:chOff x="337842" y="4221088"/>
            <a:chExt cx="4823706" cy="627359"/>
          </a:xfrm>
        </p:grpSpPr>
        <p:grpSp>
          <p:nvGrpSpPr>
            <p:cNvPr id="9" name="그룹 8"/>
            <p:cNvGrpSpPr/>
            <p:nvPr userDrawn="1"/>
          </p:nvGrpSpPr>
          <p:grpSpPr>
            <a:xfrm>
              <a:off x="337842" y="4221088"/>
              <a:ext cx="4026121" cy="627359"/>
              <a:chOff x="438282" y="4293096"/>
              <a:chExt cx="4026121" cy="627359"/>
            </a:xfrm>
          </p:grpSpPr>
          <p:sp>
            <p:nvSpPr>
              <p:cNvPr id="15" name="직사각형 14"/>
              <p:cNvSpPr/>
              <p:nvPr userDrawn="1"/>
            </p:nvSpPr>
            <p:spPr>
              <a:xfrm>
                <a:off x="438282" y="4446491"/>
                <a:ext cx="473964" cy="47396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    <p:cNvSpPr txBox="1"/>
              <p:nvPr/>
            </p:nvSpPr>
            <p:spPr>
              <a:xfrm>
                <a:off x="914400" y="4293096"/>
                <a:ext cx="3550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1" name="직사각형 10"/>
            <p:cNvSpPr/>
            <p:nvPr/>
          </p:nvSpPr>
          <p:spPr>
            <a:xfrm>
              <a:off x="4687584" y="4374483"/>
              <a:ext cx="473964" cy="4739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329855" y="5382595"/>
            <a:ext cx="473964" cy="473964"/>
          </a:xfrm>
          <a:prstGeom prst="rect">
            <a:avLst/>
          </a:prstGeom>
          <a:ln>
            <a:noFill/>
          </a:ln>
          <a:effectLst>
            <a:outerShdw blurRad="50800" dist="38100" dir="27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679597" y="5382595"/>
            <a:ext cx="473964" cy="473964"/>
          </a:xfrm>
          <a:prstGeom prst="rect">
            <a:avLst/>
          </a:prstGeom>
          <a:ln>
            <a:noFill/>
          </a:ln>
          <a:effectLst>
            <a:outerShdw blurRad="50800" dist="38100" dir="27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텍스트 개체 틀 29"/>
          <p:cNvSpPr>
            <a:spLocks noGrp="1"/>
          </p:cNvSpPr>
          <p:nvPr userDrawn="1">
            <p:ph type="body" sz="quarter" idx="13"/>
          </p:nvPr>
        </p:nvSpPr>
        <p:spPr>
          <a:xfrm>
            <a:off x="765047" y="4015908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1" name="텍스트 개체 틀 29"/>
          <p:cNvSpPr>
            <a:spLocks noGrp="1"/>
          </p:cNvSpPr>
          <p:nvPr userDrawn="1">
            <p:ph type="body" sz="quarter" idx="14"/>
          </p:nvPr>
        </p:nvSpPr>
        <p:spPr>
          <a:xfrm>
            <a:off x="842591" y="4378143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2" name="텍스트 개체 틀 29"/>
          <p:cNvSpPr>
            <a:spLocks noGrp="1"/>
          </p:cNvSpPr>
          <p:nvPr userDrawn="1">
            <p:ph type="body" sz="quarter" idx="15"/>
          </p:nvPr>
        </p:nvSpPr>
        <p:spPr>
          <a:xfrm>
            <a:off x="5116943" y="4014035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3" name="텍스트 개체 틀 29"/>
          <p:cNvSpPr>
            <a:spLocks noGrp="1"/>
          </p:cNvSpPr>
          <p:nvPr userDrawn="1">
            <p:ph type="body" sz="quarter" idx="16"/>
          </p:nvPr>
        </p:nvSpPr>
        <p:spPr>
          <a:xfrm>
            <a:off x="5194487" y="4376270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4" name="텍스트 개체 틀 29"/>
          <p:cNvSpPr>
            <a:spLocks noGrp="1"/>
          </p:cNvSpPr>
          <p:nvPr userDrawn="1">
            <p:ph type="body" sz="quarter" idx="17"/>
          </p:nvPr>
        </p:nvSpPr>
        <p:spPr>
          <a:xfrm>
            <a:off x="765047" y="5255745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5" name="텍스트 개체 틀 29"/>
          <p:cNvSpPr>
            <a:spLocks noGrp="1"/>
          </p:cNvSpPr>
          <p:nvPr userDrawn="1">
            <p:ph type="body" sz="quarter" idx="18"/>
          </p:nvPr>
        </p:nvSpPr>
        <p:spPr>
          <a:xfrm>
            <a:off x="842591" y="5617980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6" name="텍스트 개체 틀 29"/>
          <p:cNvSpPr>
            <a:spLocks noGrp="1"/>
          </p:cNvSpPr>
          <p:nvPr userDrawn="1">
            <p:ph type="body" sz="quarter" idx="19"/>
          </p:nvPr>
        </p:nvSpPr>
        <p:spPr>
          <a:xfrm>
            <a:off x="5116943" y="5253872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8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7" name="텍스트 개체 틀 29"/>
          <p:cNvSpPr>
            <a:spLocks noGrp="1"/>
          </p:cNvSpPr>
          <p:nvPr userDrawn="1">
            <p:ph type="body" sz="quarter" idx="20"/>
          </p:nvPr>
        </p:nvSpPr>
        <p:spPr>
          <a:xfrm>
            <a:off x="5194487" y="5616107"/>
            <a:ext cx="3313113" cy="360362"/>
          </a:xfrm>
        </p:spPr>
        <p:txBody>
          <a:bodyPr/>
          <a:lstStyle>
            <a:lvl1pPr marL="0" indent="0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38" name="텍스트 개체 틀 29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40977" y="4158908"/>
            <a:ext cx="460688" cy="463241"/>
          </a:xfrm>
        </p:spPr>
        <p:txBody>
          <a:bodyPr anchor="ctr"/>
          <a:lstStyle>
            <a:lvl1pPr marL="0" indent="0">
              <a:buNone/>
              <a:defRPr lang="ko-KR" altLang="en-US" sz="1800" b="1" kern="1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숫자</a:t>
            </a:r>
            <a:endParaRPr lang="ko-KR" altLang="en-US" dirty="0"/>
          </a:p>
        </p:txBody>
      </p:sp>
      <p:sp>
        <p:nvSpPr>
          <p:cNvPr id="41" name="텍스트 개체 틀 29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677443" y="4158908"/>
            <a:ext cx="460688" cy="463241"/>
          </a:xfrm>
        </p:spPr>
        <p:txBody>
          <a:bodyPr anchor="ctr"/>
          <a:lstStyle>
            <a:lvl1pPr marL="0" indent="0">
              <a:buNone/>
              <a:defRPr lang="ko-KR" altLang="en-US" sz="1800" b="1" kern="1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숫자</a:t>
            </a:r>
            <a:endParaRPr lang="ko-KR" altLang="en-US" dirty="0"/>
          </a:p>
        </p:txBody>
      </p:sp>
      <p:sp>
        <p:nvSpPr>
          <p:cNvPr id="42" name="텍스트 개체 틀 29"/>
          <p:cNvSpPr>
            <a:spLocks noGrp="1"/>
          </p:cNvSpPr>
          <p:nvPr>
            <p:ph type="body" sz="quarter" idx="23" hasCustomPrompt="1"/>
          </p:nvPr>
        </p:nvSpPr>
        <p:spPr>
          <a:xfrm>
            <a:off x="328972" y="5390809"/>
            <a:ext cx="460688" cy="463241"/>
          </a:xfrm>
        </p:spPr>
        <p:txBody>
          <a:bodyPr anchor="ctr"/>
          <a:lstStyle>
            <a:lvl1pPr marL="0" indent="0">
              <a:buNone/>
              <a:defRPr lang="ko-KR" altLang="en-US" sz="1800" b="1" kern="1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숫자</a:t>
            </a:r>
            <a:endParaRPr lang="ko-KR" altLang="en-US" dirty="0"/>
          </a:p>
        </p:txBody>
      </p:sp>
      <p:sp>
        <p:nvSpPr>
          <p:cNvPr id="43" name="텍스트 개체 틀 29"/>
          <p:cNvSpPr>
            <a:spLocks noGrp="1"/>
          </p:cNvSpPr>
          <p:nvPr>
            <p:ph type="body" sz="quarter" idx="24" hasCustomPrompt="1"/>
          </p:nvPr>
        </p:nvSpPr>
        <p:spPr>
          <a:xfrm>
            <a:off x="4665438" y="5391632"/>
            <a:ext cx="460688" cy="463241"/>
          </a:xfrm>
        </p:spPr>
        <p:txBody>
          <a:bodyPr anchor="ctr"/>
          <a:lstStyle>
            <a:lvl1pPr marL="0" indent="0">
              <a:buNone/>
              <a:defRPr lang="ko-KR" altLang="en-US" sz="1800" b="1" kern="1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</a:lstStyle>
          <a:p>
            <a:pPr lvl="0"/>
            <a:r>
              <a:rPr lang="ko-KR" altLang="en-US" dirty="0" smtClean="0"/>
              <a:t>숫자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919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센터사진\night 5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11015"/>
          <a:stretch/>
        </p:blipFill>
        <p:spPr bwMode="auto">
          <a:xfrm>
            <a:off x="0" y="-2560"/>
            <a:ext cx="9144000" cy="6884623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grpSp>
        <p:nvGrpSpPr>
          <p:cNvPr id="4" name="组合 23"/>
          <p:cNvGrpSpPr/>
          <p:nvPr userDrawn="1"/>
        </p:nvGrpSpPr>
        <p:grpSpPr>
          <a:xfrm>
            <a:off x="0" y="0"/>
            <a:ext cx="5561344" cy="6858000"/>
            <a:chOff x="0" y="0"/>
            <a:chExt cx="5561344" cy="6858000"/>
          </a:xfrm>
        </p:grpSpPr>
        <p:sp>
          <p:nvSpPr>
            <p:cNvPr id="5" name="任意多边形 2"/>
            <p:cNvSpPr/>
            <p:nvPr/>
          </p:nvSpPr>
          <p:spPr>
            <a:xfrm>
              <a:off x="0" y="0"/>
              <a:ext cx="5561344" cy="6858000"/>
            </a:xfrm>
            <a:custGeom>
              <a:avLst/>
              <a:gdLst>
                <a:gd name="connsiteX0" fmla="*/ 0 w 5561344"/>
                <a:gd name="connsiteY0" fmla="*/ 0 h 6858000"/>
                <a:gd name="connsiteX1" fmla="*/ 3723749 w 5561344"/>
                <a:gd name="connsiteY1" fmla="*/ 0 h 6858000"/>
                <a:gd name="connsiteX2" fmla="*/ 5561344 w 5561344"/>
                <a:gd name="connsiteY2" fmla="*/ 6858000 h 6858000"/>
                <a:gd name="connsiteX3" fmla="*/ 0 w 556134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1344" h="6858000">
                  <a:moveTo>
                    <a:pt x="0" y="0"/>
                  </a:moveTo>
                  <a:lnTo>
                    <a:pt x="3723749" y="0"/>
                  </a:lnTo>
                  <a:lnTo>
                    <a:pt x="556134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6"/>
            <p:cNvSpPr/>
            <p:nvPr/>
          </p:nvSpPr>
          <p:spPr>
            <a:xfrm>
              <a:off x="503852" y="4210631"/>
              <a:ext cx="4958786" cy="59029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03853" y="3207268"/>
              <a:ext cx="4693298" cy="590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直角三角形 22"/>
            <p:cNvSpPr/>
            <p:nvPr/>
          </p:nvSpPr>
          <p:spPr>
            <a:xfrm flipV="1">
              <a:off x="4744453" y="3797558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22"/>
            <p:cNvSpPr/>
            <p:nvPr/>
          </p:nvSpPr>
          <p:spPr>
            <a:xfrm flipV="1">
              <a:off x="5009940" y="4797364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텍스트 개체 틀 29"/>
          <p:cNvSpPr>
            <a:spLocks noGrp="1"/>
          </p:cNvSpPr>
          <p:nvPr>
            <p:ph type="body" sz="quarter" idx="13"/>
          </p:nvPr>
        </p:nvSpPr>
        <p:spPr>
          <a:xfrm>
            <a:off x="414021" y="1526400"/>
            <a:ext cx="3013200" cy="461665"/>
          </a:xfrm>
        </p:spPr>
        <p:txBody>
          <a:bodyPr anchor="ctr">
            <a:spAutoFit/>
          </a:bodyPr>
          <a:lstStyle>
            <a:lvl1pPr marL="0" indent="0">
              <a:buNone/>
              <a:defRPr lang="ko-KR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12" name="텍스트 개체 틀 29"/>
          <p:cNvSpPr>
            <a:spLocks noGrp="1"/>
          </p:cNvSpPr>
          <p:nvPr>
            <p:ph type="body" sz="quarter" idx="14"/>
          </p:nvPr>
        </p:nvSpPr>
        <p:spPr>
          <a:xfrm>
            <a:off x="828000" y="1951200"/>
            <a:ext cx="1728000" cy="369332"/>
          </a:xfrm>
        </p:spPr>
        <p:txBody>
          <a:bodyPr anchor="ctr">
            <a:spAutoFit/>
          </a:bodyPr>
          <a:lstStyle>
            <a:lvl1pPr marL="0" indent="0">
              <a:buNone/>
              <a:defRPr lang="ko-KR" altLang="en-US" sz="18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13" name="텍스트 개체 틀 29"/>
          <p:cNvSpPr>
            <a:spLocks noGrp="1"/>
          </p:cNvSpPr>
          <p:nvPr>
            <p:ph type="body" sz="quarter" idx="15"/>
          </p:nvPr>
        </p:nvSpPr>
        <p:spPr>
          <a:xfrm>
            <a:off x="828000" y="2410300"/>
            <a:ext cx="1990800" cy="276999"/>
          </a:xfrm>
        </p:spPr>
        <p:txBody>
          <a:bodyPr anchor="ctr">
            <a:spAutoFit/>
          </a:bodyPr>
          <a:lstStyle>
            <a:lvl1pPr marL="0" indent="0">
              <a:buNone/>
              <a:defRPr lang="ko-KR" alt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14" name="텍스트 개체 틀 29"/>
          <p:cNvSpPr>
            <a:spLocks noGrp="1"/>
          </p:cNvSpPr>
          <p:nvPr>
            <p:ph type="body" sz="quarter" idx="16"/>
          </p:nvPr>
        </p:nvSpPr>
        <p:spPr>
          <a:xfrm>
            <a:off x="619200" y="3319200"/>
            <a:ext cx="4460400" cy="369332"/>
          </a:xfrm>
        </p:spPr>
        <p:txBody>
          <a:bodyPr anchor="ctr">
            <a:spAutoFit/>
          </a:bodyPr>
          <a:lstStyle>
            <a:lvl1pPr marL="0" indent="0">
              <a:buNone/>
              <a:defRPr lang="ko-KR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  <p:sp>
        <p:nvSpPr>
          <p:cNvPr id="15" name="텍스트 개체 틀 29"/>
          <p:cNvSpPr>
            <a:spLocks noGrp="1"/>
          </p:cNvSpPr>
          <p:nvPr>
            <p:ph type="body" sz="quarter" idx="17"/>
          </p:nvPr>
        </p:nvSpPr>
        <p:spPr>
          <a:xfrm>
            <a:off x="619200" y="4334400"/>
            <a:ext cx="4460400" cy="369332"/>
          </a:xfrm>
        </p:spPr>
        <p:txBody>
          <a:bodyPr anchor="ctr" anchorCtr="0">
            <a:spAutoFit/>
          </a:bodyPr>
          <a:lstStyle>
            <a:lvl1pPr marL="0" indent="0">
              <a:buNone/>
              <a:defRPr lang="ko-KR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ko-KR" altLang="en-US" dirty="0" smtClean="0"/>
              <a:t>마스터 텍스트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134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0" t="299" r="12530" b="9749"/>
          <a:stretch/>
        </p:blipFill>
        <p:spPr bwMode="gray">
          <a:xfrm>
            <a:off x="0" y="-1"/>
            <a:ext cx="9161092" cy="68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7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1133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81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3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89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4235C-1DB2-4185-A547-EA649503E13C}" type="datetimeFigureOut">
              <a:rPr lang="ko-KR" altLang="en-US" smtClean="0"/>
              <a:t>2018-11-27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842BF-CDA9-4ED9-BF79-3D7456AF9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9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1" r:id="rId17"/>
    <p:sldLayoutId id="2147483674" r:id="rId1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464D4-B32B-4A51-9594-4142DA973DA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D124-8283-4C8F-A8D2-E075402C109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0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3" r:id="rId6"/>
    <p:sldLayoutId id="2147483676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gif"/><Relationship Id="rId26" Type="http://schemas.openxmlformats.org/officeDocument/2006/relationships/image" Target="../media/image59.png"/><Relationship Id="rId3" Type="http://schemas.openxmlformats.org/officeDocument/2006/relationships/image" Target="../media/image35.gif"/><Relationship Id="rId21" Type="http://schemas.openxmlformats.org/officeDocument/2006/relationships/image" Target="../media/image54.png"/><Relationship Id="rId7" Type="http://schemas.openxmlformats.org/officeDocument/2006/relationships/image" Target="../media/image39.jpe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gif"/><Relationship Id="rId11" Type="http://schemas.openxmlformats.org/officeDocument/2006/relationships/image" Target="../media/image44.gif"/><Relationship Id="rId24" Type="http://schemas.openxmlformats.org/officeDocument/2006/relationships/image" Target="../media/image57.png"/><Relationship Id="rId5" Type="http://schemas.openxmlformats.org/officeDocument/2006/relationships/image" Target="../media/image37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openxmlformats.org/officeDocument/2006/relationships/image" Target="../media/image47.gif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msc.kma.go.kr/html/homepage/en/ver2/static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센터사진\night 1_로고제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6221"/>
          <a:stretch/>
        </p:blipFill>
        <p:spPr bwMode="auto">
          <a:xfrm>
            <a:off x="0" y="0"/>
            <a:ext cx="91540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47"/>
          <p:cNvGrpSpPr/>
          <p:nvPr/>
        </p:nvGrpSpPr>
        <p:grpSpPr>
          <a:xfrm>
            <a:off x="6887699" y="4149080"/>
            <a:ext cx="2256302" cy="2708918"/>
            <a:chOff x="8556171" y="2052199"/>
            <a:chExt cx="3635829" cy="4805800"/>
          </a:xfrm>
        </p:grpSpPr>
        <p:sp>
          <p:nvSpPr>
            <p:cNvPr id="16" name="等腰三角形 43"/>
            <p:cNvSpPr/>
            <p:nvPr/>
          </p:nvSpPr>
          <p:spPr>
            <a:xfrm>
              <a:off x="8556171" y="3723664"/>
              <a:ext cx="3635829" cy="3134335"/>
            </a:xfrm>
            <a:prstGeom prst="triangle">
              <a:avLst/>
            </a:prstGeom>
            <a:noFill/>
            <a:ln w="19050">
              <a:solidFill>
                <a:schemeClr val="bg1">
                  <a:alpha val="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46"/>
            <p:cNvSpPr/>
            <p:nvPr/>
          </p:nvSpPr>
          <p:spPr>
            <a:xfrm>
              <a:off x="9959244" y="2052199"/>
              <a:ext cx="2232756" cy="3134335"/>
            </a:xfrm>
            <a:custGeom>
              <a:avLst/>
              <a:gdLst>
                <a:gd name="connsiteX0" fmla="*/ 1817915 w 2232756"/>
                <a:gd name="connsiteY0" fmla="*/ 0 h 3134335"/>
                <a:gd name="connsiteX1" fmla="*/ 2232756 w 2232756"/>
                <a:gd name="connsiteY1" fmla="*/ 715243 h 3134335"/>
                <a:gd name="connsiteX2" fmla="*/ 2232756 w 2232756"/>
                <a:gd name="connsiteY2" fmla="*/ 3134335 h 3134335"/>
                <a:gd name="connsiteX3" fmla="*/ 0 w 2232756"/>
                <a:gd name="connsiteY3" fmla="*/ 3134335 h 313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756" h="3134335">
                  <a:moveTo>
                    <a:pt x="1817915" y="0"/>
                  </a:moveTo>
                  <a:lnTo>
                    <a:pt x="2232756" y="715243"/>
                  </a:lnTo>
                  <a:lnTo>
                    <a:pt x="2232756" y="3134335"/>
                  </a:lnTo>
                  <a:lnTo>
                    <a:pt x="0" y="3134335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alpha val="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-36511" y="-1"/>
            <a:ext cx="2625421" cy="3717032"/>
            <a:chOff x="-36511" y="-1"/>
            <a:chExt cx="2625421" cy="3717032"/>
          </a:xfrm>
        </p:grpSpPr>
        <p:sp>
          <p:nvSpPr>
            <p:cNvPr id="19" name="等腰三角形 49"/>
            <p:cNvSpPr/>
            <p:nvPr/>
          </p:nvSpPr>
          <p:spPr>
            <a:xfrm rot="10800000">
              <a:off x="-36511" y="-1"/>
              <a:ext cx="2625421" cy="2424242"/>
            </a:xfrm>
            <a:prstGeom prst="triangle">
              <a:avLst/>
            </a:prstGeom>
            <a:noFill/>
            <a:ln w="1905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50"/>
            <p:cNvSpPr/>
            <p:nvPr/>
          </p:nvSpPr>
          <p:spPr>
            <a:xfrm rot="10800000">
              <a:off x="-36511" y="1292789"/>
              <a:ext cx="1612266" cy="2424242"/>
            </a:xfrm>
            <a:custGeom>
              <a:avLst/>
              <a:gdLst>
                <a:gd name="connsiteX0" fmla="*/ 1817915 w 2232756"/>
                <a:gd name="connsiteY0" fmla="*/ 0 h 3134335"/>
                <a:gd name="connsiteX1" fmla="*/ 2232756 w 2232756"/>
                <a:gd name="connsiteY1" fmla="*/ 715243 h 3134335"/>
                <a:gd name="connsiteX2" fmla="*/ 2232756 w 2232756"/>
                <a:gd name="connsiteY2" fmla="*/ 3134335 h 3134335"/>
                <a:gd name="connsiteX3" fmla="*/ 0 w 2232756"/>
                <a:gd name="connsiteY3" fmla="*/ 3134335 h 313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756" h="3134335">
                  <a:moveTo>
                    <a:pt x="1817915" y="0"/>
                  </a:moveTo>
                  <a:lnTo>
                    <a:pt x="2232756" y="715243"/>
                  </a:lnTo>
                  <a:lnTo>
                    <a:pt x="2232756" y="3134335"/>
                  </a:lnTo>
                  <a:lnTo>
                    <a:pt x="0" y="3134335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: 形状 27"/>
          <p:cNvSpPr/>
          <p:nvPr/>
        </p:nvSpPr>
        <p:spPr>
          <a:xfrm>
            <a:off x="2181646" y="1"/>
            <a:ext cx="1341408" cy="1248647"/>
          </a:xfrm>
          <a:custGeom>
            <a:avLst/>
            <a:gdLst>
              <a:gd name="connsiteX0" fmla="*/ 1063554 w 2301731"/>
              <a:gd name="connsiteY0" fmla="*/ 0 h 1842128"/>
              <a:gd name="connsiteX1" fmla="*/ 2301731 w 2301731"/>
              <a:gd name="connsiteY1" fmla="*/ 0 h 1842128"/>
              <a:gd name="connsiteX2" fmla="*/ 1238178 w 2301731"/>
              <a:gd name="connsiteY2" fmla="*/ 1842128 h 1842128"/>
              <a:gd name="connsiteX3" fmla="*/ 0 w 2301731"/>
              <a:gd name="connsiteY3" fmla="*/ 1842128 h 184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731" h="1842128">
                <a:moveTo>
                  <a:pt x="1063554" y="0"/>
                </a:moveTo>
                <a:lnTo>
                  <a:pt x="2301731" y="0"/>
                </a:lnTo>
                <a:lnTo>
                  <a:pt x="1238178" y="1842128"/>
                </a:lnTo>
                <a:lnTo>
                  <a:pt x="0" y="1842128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9"/>
          <p:cNvSpPr/>
          <p:nvPr/>
        </p:nvSpPr>
        <p:spPr>
          <a:xfrm>
            <a:off x="2901726" y="1"/>
            <a:ext cx="1598266" cy="1484784"/>
          </a:xfrm>
          <a:custGeom>
            <a:avLst/>
            <a:gdLst>
              <a:gd name="connsiteX0" fmla="*/ 1264686 w 2846833"/>
              <a:gd name="connsiteY0" fmla="*/ 0 h 2190500"/>
              <a:gd name="connsiteX1" fmla="*/ 2846833 w 2846833"/>
              <a:gd name="connsiteY1" fmla="*/ 0 h 2190500"/>
              <a:gd name="connsiteX2" fmla="*/ 1582147 w 2846833"/>
              <a:gd name="connsiteY2" fmla="*/ 2190500 h 2190500"/>
              <a:gd name="connsiteX3" fmla="*/ 0 w 2846833"/>
              <a:gd name="connsiteY3" fmla="*/ 2190500 h 2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6833" h="2190500">
                <a:moveTo>
                  <a:pt x="1264686" y="0"/>
                </a:moveTo>
                <a:lnTo>
                  <a:pt x="2846833" y="0"/>
                </a:lnTo>
                <a:lnTo>
                  <a:pt x="1582147" y="2190500"/>
                </a:lnTo>
                <a:lnTo>
                  <a:pt x="0" y="21905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96" y="6140428"/>
            <a:ext cx="1846206" cy="4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순서도: 데이터 4"/>
          <p:cNvSpPr/>
          <p:nvPr/>
        </p:nvSpPr>
        <p:spPr>
          <a:xfrm>
            <a:off x="215515" y="1721613"/>
            <a:ext cx="8712968" cy="2715499"/>
          </a:xfrm>
          <a:prstGeom prst="flowChartInputOutpu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ko-KR" altLang="en-US" sz="9600" b="1" dirty="0" smtClean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2263754"/>
            <a:ext cx="91584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GODEX-NWP-2</a:t>
            </a:r>
          </a:p>
          <a:p>
            <a:pPr algn="ctr"/>
            <a:r>
              <a:rPr lang="en-US" altLang="ko-KR" sz="3600" b="1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KMA Report – Part 1(Satellite)</a:t>
            </a:r>
            <a:endParaRPr lang="ko-KR" altLang="en-US" sz="36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en-US" altLang="ko-KR" sz="2000" b="1" spc="-15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2400" b="1" spc="-1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Hyunjong</a:t>
            </a:r>
            <a:r>
              <a:rPr lang="en-US" altLang="ko-KR" sz="2400" b="1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Oh (hyunjong.oh@korea.kr)</a:t>
            </a:r>
          </a:p>
          <a:p>
            <a:pPr algn="ctr"/>
            <a:endParaRPr lang="ko-KR" altLang="en-US" sz="24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2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87761" y="135098"/>
            <a:ext cx="4873725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S-NPP ATMS Level 1C  (30</a:t>
            </a:r>
            <a:r>
              <a:rPr lang="en-US" altLang="ko-KR" sz="2800" b="1" spc="-150" baseline="30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</a:t>
            </a:r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Aug. 2018)</a:t>
            </a:r>
            <a:endParaRPr lang="ko-KR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9527"/>
            <a:ext cx="6057500" cy="5249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166" y="1139993"/>
            <a:ext cx="39601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smtClean="0">
                <a:latin typeface="+mn-ea"/>
                <a:cs typeface="Times New Roman" pitchFamily="18" charset="0"/>
              </a:rPr>
              <a:t>2018. 11. 18. 04:41UTC (channel 01, 23.8GHz)</a:t>
            </a:r>
            <a:endParaRPr lang="en-US" altLang="ko-KR" sz="1200" dirty="0">
              <a:latin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344" y="2077530"/>
            <a:ext cx="31146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72659" y="539969"/>
            <a:ext cx="8719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W_kr-KMA-jin,atms,DBNet+snpp+jin_C_RKSL_20181118052912_atms_snpp_20181118_0441_bufr.bin</a:t>
            </a:r>
          </a:p>
        </p:txBody>
      </p:sp>
      <p:sp>
        <p:nvSpPr>
          <p:cNvPr id="9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8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4637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6038787" cy="5233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30166" y="1139993"/>
                <a:ext cx="396014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dirty="0" smtClean="0">
                    <a:latin typeface="+mn-ea"/>
                    <a:cs typeface="Times New Roman" pitchFamily="18" charset="0"/>
                  </a:rPr>
                  <a:t>2018. 11. 18. 04:41UTC (channel 0033, 14.925</a:t>
                </a:r>
                <a14:m>
                  <m:oMath xmlns:m="http://schemas.openxmlformats.org/officeDocument/2006/math">
                    <m:r>
                      <a:rPr lang="ko-KR" altLang="en-US" sz="1200" i="1" smtClean="0">
                        <a:latin typeface="Cambria Math"/>
                        <a:cs typeface="Times New Roman" pitchFamily="18" charset="0"/>
                      </a:rPr>
                      <m:t>𝜇</m:t>
                    </m:r>
                    <m:r>
                      <a:rPr lang="en-US" altLang="ko-KR" sz="1200" b="0" i="1" smtClean="0">
                        <a:latin typeface="Cambria Math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US" altLang="ko-KR" sz="1200" dirty="0" smtClean="0">
                    <a:latin typeface="+mn-ea"/>
                    <a:cs typeface="Times New Roman" pitchFamily="18" charset="0"/>
                  </a:rPr>
                  <a:t>)</a:t>
                </a:r>
                <a:endParaRPr lang="en-US" altLang="ko-KR" sz="1200" dirty="0">
                  <a:latin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66" y="1139993"/>
                <a:ext cx="3960141" cy="276999"/>
              </a:xfrm>
              <a:prstGeom prst="rect">
                <a:avLst/>
              </a:prstGeom>
              <a:blipFill rotWithShape="1">
                <a:blip r:embed="rId3"/>
                <a:stretch>
                  <a:fillRect t="-2222" r="-15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직사각형 4"/>
          <p:cNvSpPr/>
          <p:nvPr/>
        </p:nvSpPr>
        <p:spPr>
          <a:xfrm>
            <a:off x="172659" y="611977"/>
            <a:ext cx="8719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W_kr-KMA-jin,cris,DBNet+snpp+jin_C_RKSL_20181118052830_cris_snpp_20181118_0441_bufr.bin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91320"/>
            <a:ext cx="31146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87761" y="135098"/>
            <a:ext cx="4873725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S-NPP </a:t>
            </a:r>
            <a:r>
              <a:rPr lang="en-US" altLang="ko-KR" sz="28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CrIS</a:t>
            </a:r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Level 1C  (12</a:t>
            </a:r>
            <a:r>
              <a:rPr lang="en-US" altLang="ko-KR" sz="2800" b="1" spc="-150" baseline="30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</a:t>
            </a:r>
            <a:r>
              <a:rPr lang="en-US" altLang="ko-KR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Sep. 2018)</a:t>
            </a:r>
            <a:endParaRPr lang="ko-KR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9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1467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10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2. RO 7.10 (AP-1.9)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950" y="915886"/>
            <a:ext cx="881853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AU" altLang="ko-KR" sz="2000" dirty="0" smtClean="0"/>
              <a:t>KOMPSAT-5 </a:t>
            </a:r>
            <a:r>
              <a:rPr lang="en-AU" altLang="ko-KR" sz="2000" dirty="0"/>
              <a:t>AOPOD - KMA to investigate real-time availability of KOMPSAT-5 radio-occultation data on the GTS (bending angles and refractivity)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25130" y="2578437"/>
            <a:ext cx="856895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Response : So far, n</a:t>
            </a:r>
            <a:r>
              <a:rPr lang="en-US" altLang="ko-KR" sz="1800" dirty="0" smtClean="0"/>
              <a:t>o big improvement on real-time availability, so no feasibility of putting those data on GTS yet</a:t>
            </a:r>
          </a:p>
          <a:p>
            <a:r>
              <a:rPr lang="en-US" altLang="ko-KR" sz="1800" dirty="0" smtClean="0"/>
              <a:t> 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5649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3"/>
          <p:cNvSpPr>
            <a:spLocks noGrp="1"/>
          </p:cNvSpPr>
          <p:nvPr>
            <p:ph type="title"/>
          </p:nvPr>
        </p:nvSpPr>
        <p:spPr>
          <a:xfrm>
            <a:off x="1" y="91440"/>
            <a:ext cx="8963024" cy="725488"/>
          </a:xfrm>
        </p:spPr>
        <p:txBody>
          <a:bodyPr>
            <a:noAutofit/>
          </a:bodyPr>
          <a:lstStyle/>
          <a:p>
            <a:r>
              <a:rPr lang="en-US" altLang="ko-KR" sz="2800" dirty="0" smtClean="0"/>
              <a:t>Action Items</a:t>
            </a:r>
            <a:endParaRPr lang="ko-KR" altLang="en-US" sz="2800" dirty="0"/>
          </a:p>
        </p:txBody>
      </p:sp>
      <p:sp>
        <p:nvSpPr>
          <p:cNvPr id="3" name="직사각형 2"/>
          <p:cNvSpPr/>
          <p:nvPr/>
        </p:nvSpPr>
        <p:spPr>
          <a:xfrm>
            <a:off x="251520" y="981075"/>
            <a:ext cx="85689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ko-KR" sz="1800" b="1" dirty="0"/>
              <a:t>N.4.7 All Centres to investigate putting soil temperature and moisture observations on the GTS. </a:t>
            </a:r>
            <a:r>
              <a:rPr lang="en-GB" altLang="ko-KR" sz="1800" b="1" dirty="0" smtClean="0"/>
              <a:t>                          ACTION: All Centres</a:t>
            </a:r>
            <a:r>
              <a:rPr lang="en-GB" altLang="ko-KR" sz="1800" b="1" dirty="0"/>
              <a:t> </a:t>
            </a:r>
            <a:endParaRPr lang="ko-KR" altLang="ko-KR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852056"/>
            <a:ext cx="8568952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1800" b="1" dirty="0" smtClean="0"/>
              <a:t>Response</a:t>
            </a:r>
            <a:r>
              <a:rPr lang="en-US" altLang="ko-KR" sz="1800" dirty="0" smtClean="0"/>
              <a:t> :  </a:t>
            </a:r>
            <a:r>
              <a:rPr lang="en-US" altLang="ko-KR" sz="1800" b="1" dirty="0" smtClean="0"/>
              <a:t>KMA is still not use these data for NWP and also not ready to put those data on the GTS yet due to the data quality issue.</a:t>
            </a:r>
          </a:p>
          <a:p>
            <a:endParaRPr lang="en-US" altLang="ko-KR" sz="1800" dirty="0"/>
          </a:p>
          <a:p>
            <a:r>
              <a:rPr lang="en-US" altLang="ko-KR" sz="1800" b="1" dirty="0" smtClean="0"/>
              <a:t>Current Status</a:t>
            </a:r>
          </a:p>
          <a:p>
            <a:r>
              <a:rPr lang="en-US" altLang="ko-KR" sz="1800" dirty="0" smtClean="0"/>
              <a:t>- soil temperature obs. : 74 sites of KMA</a:t>
            </a:r>
          </a:p>
          <a:p>
            <a:r>
              <a:rPr lang="en-US" altLang="ko-KR" sz="1800" dirty="0" smtClean="0"/>
              <a:t>- soil moisture </a:t>
            </a:r>
            <a:r>
              <a:rPr lang="en-US" altLang="ko-KR" sz="1800" dirty="0"/>
              <a:t>obs</a:t>
            </a:r>
            <a:r>
              <a:rPr lang="en-US" altLang="ko-KR" sz="1800" dirty="0" smtClean="0"/>
              <a:t>. : 11 sites of KMA</a:t>
            </a:r>
          </a:p>
          <a:p>
            <a:r>
              <a:rPr lang="en-US" altLang="ko-KR" sz="1800" dirty="0" smtClean="0"/>
              <a:t>                           158 sites of RDA (Rural Development Administration) </a:t>
            </a:r>
            <a:endParaRPr lang="ko-KR" alt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25498"/>
            <a:ext cx="1489670" cy="22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72796"/>
            <a:ext cx="2301627" cy="24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6444044"/>
            <a:ext cx="30243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11 sites managed by KMA</a:t>
            </a:r>
            <a:endParaRPr lang="ko-KR" alt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535996" y="6444044"/>
            <a:ext cx="39964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dirty="0" smtClean="0"/>
              <a:t>158 sites managed by RDA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554" y="4896222"/>
            <a:ext cx="129614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800" b="1" dirty="0" smtClean="0"/>
              <a:t>Soil Moisture obs. sites</a:t>
            </a:r>
            <a:endParaRPr lang="ko-KR" altLang="en-US" sz="1800" b="1" dirty="0"/>
          </a:p>
        </p:txBody>
      </p:sp>
      <p:sp>
        <p:nvSpPr>
          <p:cNvPr id="11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11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99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센터사진\night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11015"/>
          <a:stretch/>
        </p:blipFill>
        <p:spPr bwMode="auto">
          <a:xfrm>
            <a:off x="0" y="-2560"/>
            <a:ext cx="9144000" cy="6884623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grpSp>
        <p:nvGrpSpPr>
          <p:cNvPr id="5" name="组合 23"/>
          <p:cNvGrpSpPr/>
          <p:nvPr/>
        </p:nvGrpSpPr>
        <p:grpSpPr>
          <a:xfrm>
            <a:off x="0" y="0"/>
            <a:ext cx="5561344" cy="6858000"/>
            <a:chOff x="0" y="0"/>
            <a:chExt cx="5561344" cy="6858000"/>
          </a:xfrm>
        </p:grpSpPr>
        <p:sp>
          <p:nvSpPr>
            <p:cNvPr id="6" name="任意多边形 2"/>
            <p:cNvSpPr/>
            <p:nvPr/>
          </p:nvSpPr>
          <p:spPr>
            <a:xfrm>
              <a:off x="0" y="0"/>
              <a:ext cx="5561344" cy="6858000"/>
            </a:xfrm>
            <a:custGeom>
              <a:avLst/>
              <a:gdLst>
                <a:gd name="connsiteX0" fmla="*/ 0 w 5561344"/>
                <a:gd name="connsiteY0" fmla="*/ 0 h 6858000"/>
                <a:gd name="connsiteX1" fmla="*/ 3723749 w 5561344"/>
                <a:gd name="connsiteY1" fmla="*/ 0 h 6858000"/>
                <a:gd name="connsiteX2" fmla="*/ 5561344 w 5561344"/>
                <a:gd name="connsiteY2" fmla="*/ 6858000 h 6858000"/>
                <a:gd name="connsiteX3" fmla="*/ 0 w 556134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1344" h="6858000">
                  <a:moveTo>
                    <a:pt x="0" y="0"/>
                  </a:moveTo>
                  <a:lnTo>
                    <a:pt x="3723749" y="0"/>
                  </a:lnTo>
                  <a:lnTo>
                    <a:pt x="556134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22"/>
            <p:cNvSpPr/>
            <p:nvPr/>
          </p:nvSpPr>
          <p:spPr>
            <a:xfrm flipV="1">
              <a:off x="4744453" y="3797558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22"/>
            <p:cNvSpPr/>
            <p:nvPr/>
          </p:nvSpPr>
          <p:spPr>
            <a:xfrm flipV="1">
              <a:off x="5009940" y="4797364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USER\Desktop\작업\1.국가기상위성센터 CI,사진,일러스트\새로고PNG\2018국가기상위성센터 새로고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2"/>
          <a:stretch/>
        </p:blipFill>
        <p:spPr bwMode="auto">
          <a:xfrm>
            <a:off x="503853" y="6291807"/>
            <a:ext cx="1618039" cy="3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<p:cNvSpPr txBox="1"/>
          <p:nvPr/>
        </p:nvSpPr>
        <p:spPr>
          <a:xfrm>
            <a:off x="412954" y="4335699"/>
            <a:ext cx="324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Geo-KOMPSAT-2A</a:t>
            </a:r>
          </a:p>
        </p:txBody>
      </p:sp>
    </p:spTree>
    <p:extLst>
      <p:ext uri="{BB962C8B-B14F-4D97-AF65-F5344CB8AC3E}">
        <p14:creationId xmlns:p14="http://schemas.microsoft.com/office/powerpoint/2010/main" val="28317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GeoKOMPSAT-2A and 2B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/>
                </a:solidFill>
              </a:rPr>
              <a:t>13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68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2369"/>
              </p:ext>
            </p:extLst>
          </p:nvPr>
        </p:nvGraphicFramePr>
        <p:xfrm>
          <a:off x="4855927" y="1496396"/>
          <a:ext cx="4108560" cy="3498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88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GK-2A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GK-2B</a:t>
                      </a:r>
                      <a:endParaRPr lang="en-US" sz="1600" b="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Payload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AMI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GOCI-2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GEMS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Lifetime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10 years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Location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36,000 km over equator at 128.2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  <a:sym typeface="Symbol"/>
                        </a:rPr>
                        <a:t>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 E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Channels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16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13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1000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8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Wavelength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range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0.4 – 13.3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  <a:sym typeface="Symbol"/>
                        </a:rPr>
                        <a:t></a:t>
                      </a:r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m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375 - 860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nm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300-500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nm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76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Spatial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resolution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0.5 &amp; 1</a:t>
                      </a:r>
                      <a:r>
                        <a:rPr lang="en-US" sz="1200" baseline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 km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(Vis) 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2 km (IR)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250 m@ </a:t>
                      </a:r>
                      <a:r>
                        <a:rPr lang="en-US" sz="1200" dirty="0" err="1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eq</a:t>
                      </a:r>
                      <a:endParaRPr lang="en-US" sz="1200" dirty="0" smtClean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  <a:p>
                      <a:pPr algn="ctr"/>
                      <a:endParaRPr lang="en-US" sz="1200" dirty="0" smtClean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 km (FD)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7 x 8 km</a:t>
                      </a:r>
                      <a:r>
                        <a:rPr lang="en-US" sz="1200" baseline="300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 @ Seoul</a:t>
                      </a:r>
                    </a:p>
                    <a:p>
                      <a:pPr algn="ctr"/>
                      <a:r>
                        <a:rPr lang="en-US" altLang="ko-KR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3.5x</a:t>
                      </a:r>
                      <a:r>
                        <a:rPr lang="en-US" altLang="ko-KR" sz="1200" baseline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8 km</a:t>
                      </a:r>
                      <a:r>
                        <a:rPr lang="en-US" altLang="ko-KR" sz="1200" baseline="300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200" baseline="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(aerosol)</a:t>
                      </a:r>
                      <a:endParaRPr lang="en-US" sz="1200" baseline="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8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Temporal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resolution</a:t>
                      </a:r>
                      <a:endParaRPr lang="en-US" sz="1400" dirty="0">
                        <a:solidFill>
                          <a:srgbClr val="0070C0"/>
                        </a:solidFill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10 min 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(FD)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 hour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 pitchFamily="34" charset="0"/>
                          <a:ea typeface="나눔고딕 ExtraBold" pitchFamily="50" charset="-127"/>
                          <a:cs typeface="Calibri" pitchFamily="34" charset="0"/>
                        </a:rPr>
                        <a:t>1 hour</a:t>
                      </a:r>
                      <a:endParaRPr lang="en-US" sz="1200" dirty="0">
                        <a:latin typeface="Calibri" pitchFamily="34" charset="0"/>
                        <a:ea typeface="나눔고딕 ExtraBold" pitchFamily="50" charset="-127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9" name="TextBox 168"/>
          <p:cNvSpPr txBox="1"/>
          <p:nvPr/>
        </p:nvSpPr>
        <p:spPr>
          <a:xfrm>
            <a:off x="4892428" y="5085184"/>
            <a:ext cx="4216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rPr>
              <a:t>AMI</a:t>
            </a:r>
            <a:r>
              <a:rPr lang="en-US" altLang="ko-KR" sz="1400" dirty="0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: Advanced Meteorological Imager</a:t>
            </a:r>
          </a:p>
          <a:p>
            <a:r>
              <a:rPr lang="en-US" altLang="ko-KR" sz="1400" b="1" dirty="0" smtClean="0">
                <a:solidFill>
                  <a:srgbClr val="0070C0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KSEM</a:t>
            </a:r>
            <a:r>
              <a:rPr lang="en-US" altLang="ko-KR" sz="1400" dirty="0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: Korean Space </a:t>
            </a:r>
            <a:r>
              <a:rPr lang="en-US" altLang="ko-KR" sz="1400" dirty="0" err="1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wEather</a:t>
            </a:r>
            <a:r>
              <a:rPr lang="en-US" altLang="ko-KR" sz="1400" dirty="0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 Monitor</a:t>
            </a:r>
          </a:p>
          <a:p>
            <a:r>
              <a:rPr lang="en-US" altLang="ko-KR" sz="1400" b="1" dirty="0">
                <a:solidFill>
                  <a:srgbClr val="0070C0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rPr>
              <a:t>GOCI-2</a:t>
            </a:r>
            <a:r>
              <a:rPr lang="en-US" altLang="ko-KR" sz="1400" dirty="0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: Geostationary Ocean Color Imager-2</a:t>
            </a:r>
          </a:p>
          <a:p>
            <a:r>
              <a:rPr lang="en-US" altLang="ko-KR" sz="1400" b="1" dirty="0">
                <a:solidFill>
                  <a:srgbClr val="0070C0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rPr>
              <a:t>GEMS</a:t>
            </a:r>
            <a:r>
              <a:rPr lang="en-US" altLang="ko-KR" sz="1400" dirty="0" smtClean="0">
                <a:solidFill>
                  <a:prstClr val="black"/>
                </a:solidFill>
                <a:latin typeface="Calibri" pitchFamily="34" charset="0"/>
                <a:ea typeface="나눔고딕" pitchFamily="50" charset="-127"/>
                <a:cs typeface="Calibri" pitchFamily="34" charset="0"/>
              </a:rPr>
              <a:t>: Geostationary Environmental Monitoring Sensor</a:t>
            </a:r>
            <a:endParaRPr lang="ko-KR" altLang="en-US" sz="1400" dirty="0">
              <a:solidFill>
                <a:prstClr val="black"/>
              </a:solidFill>
              <a:latin typeface="Calibri" pitchFamily="34" charset="0"/>
              <a:ea typeface="나눔고딕" pitchFamily="50" charset="-127"/>
              <a:cs typeface="Calibri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820420" y="1005116"/>
            <a:ext cx="22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400" b="1" dirty="0" smtClean="0">
                <a:solidFill>
                  <a:prstClr val="black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rPr>
              <a:t>Specifications</a:t>
            </a:r>
          </a:p>
        </p:txBody>
      </p:sp>
      <p:grpSp>
        <p:nvGrpSpPr>
          <p:cNvPr id="171" name="그룹 22"/>
          <p:cNvGrpSpPr/>
          <p:nvPr/>
        </p:nvGrpSpPr>
        <p:grpSpPr>
          <a:xfrm>
            <a:off x="107504" y="779861"/>
            <a:ext cx="4737939" cy="5709715"/>
            <a:chOff x="-18231" y="769196"/>
            <a:chExt cx="4211229" cy="5252092"/>
          </a:xfrm>
        </p:grpSpPr>
        <p:pic>
          <p:nvPicPr>
            <p:cNvPr id="172" name="그림 171" descr="imagesRGH9MPTM.jpg"/>
            <p:cNvPicPr>
              <a:picLocks noChangeAspect="1"/>
            </p:cNvPicPr>
            <p:nvPr/>
          </p:nvPicPr>
          <p:blipFill>
            <a:blip r:embed="rId3" cstate="print"/>
            <a:srcRect t="56297" b="16577"/>
            <a:stretch>
              <a:fillRect/>
            </a:stretch>
          </p:blipFill>
          <p:spPr>
            <a:xfrm>
              <a:off x="-18231" y="4725144"/>
              <a:ext cx="3952114" cy="1296144"/>
            </a:xfrm>
            <a:prstGeom prst="rect">
              <a:avLst/>
            </a:prstGeom>
          </p:spPr>
        </p:pic>
        <p:pic>
          <p:nvPicPr>
            <p:cNvPr id="173" name="Picture 7" descr="3B_iso_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5157" t="11179" r="20886" b="13345"/>
            <a:stretch>
              <a:fillRect/>
            </a:stretch>
          </p:blipFill>
          <p:spPr bwMode="auto">
            <a:xfrm rot="960460" flipH="1" flipV="1">
              <a:off x="2140739" y="1427381"/>
              <a:ext cx="1627994" cy="1286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" name="이등변 삼각형 14"/>
            <p:cNvSpPr/>
            <p:nvPr/>
          </p:nvSpPr>
          <p:spPr bwMode="invGray">
            <a:xfrm rot="11438216" flipH="1" flipV="1">
              <a:off x="2366483" y="1936802"/>
              <a:ext cx="1780822" cy="3907985"/>
            </a:xfrm>
            <a:prstGeom prst="triangle">
              <a:avLst/>
            </a:prstGeom>
            <a:solidFill>
              <a:schemeClr val="accent2">
                <a:lumMod val="75000"/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perspectiveHeroicExtremeLeftFacing"/>
              <a:lightRig rig="threePt" dir="t"/>
            </a:scene3d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  <a:buClr>
                  <a:srgbClr val="000066"/>
                </a:buClr>
                <a:buSzPct val="150000"/>
                <a:buFont typeface="굴림체" pitchFamily="49" charset="-127"/>
                <a:buNone/>
              </a:pPr>
              <a:endParaRPr lang="ko-KR" altLang="en-US" sz="2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endParaRPr>
            </a:p>
          </p:txBody>
        </p:sp>
        <p:sp>
          <p:nvSpPr>
            <p:cNvPr id="175" name="이등변 삼각형 13"/>
            <p:cNvSpPr/>
            <p:nvPr/>
          </p:nvSpPr>
          <p:spPr bwMode="invGray">
            <a:xfrm rot="20201614">
              <a:off x="747846" y="1868883"/>
              <a:ext cx="1780822" cy="3949125"/>
            </a:xfrm>
            <a:prstGeom prst="triangle">
              <a:avLst/>
            </a:prstGeom>
            <a:solidFill>
              <a:srgbClr val="00B0F0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/>
            <a:scene3d>
              <a:camera prst="perspectiveHeroicExtremeLeftFacing"/>
              <a:lightRig rig="threePt" dir="t"/>
            </a:scene3d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  <a:buClr>
                  <a:srgbClr val="000066"/>
                </a:buClr>
                <a:buSzPct val="150000"/>
                <a:buFont typeface="굴림체" pitchFamily="49" charset="-127"/>
                <a:buNone/>
              </a:pPr>
              <a:endParaRPr lang="ko-KR" altLang="en-US" sz="2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50" charset="-127"/>
                <a:cs typeface="Calibri" pitchFamily="3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320790" y="3701890"/>
              <a:ext cx="1872208" cy="28310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85725" lvl="1"/>
              <a:r>
                <a:rPr lang="en-US" altLang="ko-KR" sz="1400" b="1" dirty="0" smtClean="0">
                  <a:solidFill>
                    <a:prstClr val="white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Launch: 2</a:t>
              </a:r>
              <a:r>
                <a:rPr lang="en-US" altLang="ko-KR" sz="1400" b="1" baseline="30000" dirty="0" smtClean="0">
                  <a:solidFill>
                    <a:prstClr val="white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nd</a:t>
              </a:r>
              <a:r>
                <a:rPr lang="en-US" altLang="ko-KR" sz="1400" b="1" dirty="0" smtClean="0">
                  <a:solidFill>
                    <a:prstClr val="white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 Half 2019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45703" y="2132856"/>
              <a:ext cx="15325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0070C0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GK-2A/AMI &amp; KSEM</a:t>
              </a:r>
              <a:endParaRPr lang="ko-KR" altLang="en-US" b="1" dirty="0">
                <a:solidFill>
                  <a:srgbClr val="0070C0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994913" y="2564904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C00000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GK-2B/GEMS &amp;</a:t>
              </a:r>
            </a:p>
            <a:p>
              <a:pPr algn="r"/>
              <a:r>
                <a:rPr lang="en-US" altLang="ko-KR" b="1" dirty="0" smtClean="0">
                  <a:solidFill>
                    <a:srgbClr val="C00000"/>
                  </a:solidFill>
                  <a:latin typeface="Calibri" pitchFamily="34" charset="0"/>
                  <a:ea typeface="나눔고딕 ExtraBold" pitchFamily="50" charset="-127"/>
                  <a:cs typeface="Calibri" pitchFamily="34" charset="0"/>
                </a:rPr>
                <a:t>GOCI-2</a:t>
              </a:r>
              <a:endParaRPr lang="ko-KR" altLang="en-US" b="1" dirty="0">
                <a:solidFill>
                  <a:srgbClr val="C00000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endParaRPr>
            </a:p>
          </p:txBody>
        </p:sp>
        <p:pic>
          <p:nvPicPr>
            <p:cNvPr id="179" name="Picture 8" descr="3A_iso_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0886" t="11179" r="25964" b="13310"/>
            <a:stretch>
              <a:fillRect/>
            </a:stretch>
          </p:blipFill>
          <p:spPr bwMode="auto">
            <a:xfrm rot="8304628">
              <a:off x="598969" y="769196"/>
              <a:ext cx="1579056" cy="1265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0" name="TextBox 179"/>
          <p:cNvSpPr txBox="1"/>
          <p:nvPr/>
        </p:nvSpPr>
        <p:spPr>
          <a:xfrm>
            <a:off x="853715" y="3450223"/>
            <a:ext cx="2106370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85725" lvl="1"/>
            <a:r>
              <a:rPr lang="en-US" altLang="ko-KR" sz="1400" b="1" dirty="0" smtClean="0">
                <a:solidFill>
                  <a:prstClr val="white"/>
                </a:solidFill>
                <a:latin typeface="Calibri" pitchFamily="34" charset="0"/>
                <a:ea typeface="나눔고딕 ExtraBold" pitchFamily="50" charset="-127"/>
                <a:cs typeface="Calibri" pitchFamily="34" charset="0"/>
              </a:rPr>
              <a:t>Launch: Dec. 2018</a:t>
            </a:r>
          </a:p>
        </p:txBody>
      </p:sp>
    </p:spTree>
    <p:extLst>
      <p:ext uri="{BB962C8B-B14F-4D97-AF65-F5344CB8AC3E}">
        <p14:creationId xmlns:p14="http://schemas.microsoft.com/office/powerpoint/2010/main" val="22193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Geo-KOMPSAT-2A Payload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/>
                </a:solidFill>
              </a:rPr>
              <a:t>14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697039"/>
              </p:ext>
            </p:extLst>
          </p:nvPr>
        </p:nvGraphicFramePr>
        <p:xfrm>
          <a:off x="576733" y="751115"/>
          <a:ext cx="5507435" cy="3877196"/>
        </p:xfrm>
        <a:graphic>
          <a:graphicData uri="http://schemas.openxmlformats.org/drawingml/2006/table">
            <a:tbl>
              <a:tblPr bandCol="1"/>
              <a:tblGrid>
                <a:gridCol w="1149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spc="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AMI (Resolution)</a:t>
                      </a:r>
                      <a:endParaRPr lang="en-US" sz="1400" b="0" kern="1200" spc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spc="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ABI</a:t>
                      </a:r>
                      <a:endParaRPr lang="en-US" sz="1400" b="0" kern="1200" spc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spc="0" baseline="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AHI</a:t>
                      </a:r>
                      <a:endParaRPr lang="en-US" sz="1400" b="0" kern="1200" spc="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 blue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0.47  (1km)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0.47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0.46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2 green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0.511 (1km)</a:t>
                      </a:r>
                      <a:endParaRPr lang="ko-KR" alt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0.51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3 </a:t>
                      </a:r>
                      <a:r>
                        <a:rPr lang="en-US" altLang="ko-KR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red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0.64 (0.5km)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0.64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0.64</a:t>
                      </a:r>
                      <a:endParaRPr lang="en-US" sz="11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4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0.856 (1km)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0.865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0.86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5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1.38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1.378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1.61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1.61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1.6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2.25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2.3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7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3.830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3.90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3.9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8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6.241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6.185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6.2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9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6.952 (2km)</a:t>
                      </a: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7.0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10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7.344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7.34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7.3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11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8.592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8.50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8.6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12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9.625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9.61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9.6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13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10.403 (2lkm)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10.35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10.4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14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11.212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11.2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11.2</a:t>
                      </a:r>
                      <a:endParaRPr lang="ko-KR" alt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15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12.364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12.3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12.3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16</a:t>
                      </a:r>
                      <a:endParaRPr lang="en-US" sz="1000" b="1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13.31 (2km)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13.3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13.3</a:t>
                      </a:r>
                      <a:endParaRPr lang="en-US" sz="10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/>
          <p:nvPr/>
        </p:nvGrpSpPr>
        <p:grpSpPr>
          <a:xfrm>
            <a:off x="569546" y="4725144"/>
            <a:ext cx="5765676" cy="1341782"/>
            <a:chOff x="9821783" y="1599384"/>
            <a:chExt cx="7766145" cy="2250169"/>
          </a:xfrm>
        </p:grpSpPr>
        <p:sp>
          <p:nvSpPr>
            <p:cNvPr id="11" name="오른쪽 화살표 10"/>
            <p:cNvSpPr/>
            <p:nvPr/>
          </p:nvSpPr>
          <p:spPr>
            <a:xfrm>
              <a:off x="9897074" y="2169291"/>
              <a:ext cx="7690854" cy="314856"/>
            </a:xfrm>
            <a:prstGeom prst="rightArrow">
              <a:avLst>
                <a:gd name="adj1" fmla="val 50000"/>
                <a:gd name="adj2" fmla="val 70343"/>
              </a:avLst>
            </a:prstGeom>
            <a:gradFill flip="none" rotWithShape="1">
              <a:gsLst>
                <a:gs pos="91000">
                  <a:srgbClr val="155397"/>
                </a:gs>
                <a:gs pos="0">
                  <a:srgbClr val="1962B3">
                    <a:alpha val="0"/>
                  </a:srgbClr>
                </a:gs>
                <a:gs pos="63000">
                  <a:srgbClr val="153565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15118978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13" name="TextBox 68"/>
            <p:cNvSpPr txBox="1">
              <a:spLocks noChangeArrowheads="1"/>
            </p:cNvSpPr>
            <p:nvPr/>
          </p:nvSpPr>
          <p:spPr bwMode="auto">
            <a:xfrm>
              <a:off x="14559127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23855"/>
                  </a:solidFill>
                  <a:latin typeface="맑은 고딕"/>
                  <a:ea typeface="맑은 고딕"/>
                </a:rPr>
                <a:t>2017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16218526" y="2241804"/>
              <a:ext cx="170986" cy="170985"/>
            </a:xfrm>
            <a:prstGeom prst="ellipse">
              <a:avLst/>
            </a:prstGeom>
            <a:solidFill>
              <a:srgbClr val="5DA928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15" name="TextBox 68"/>
            <p:cNvSpPr txBox="1">
              <a:spLocks noChangeArrowheads="1"/>
            </p:cNvSpPr>
            <p:nvPr/>
          </p:nvSpPr>
          <p:spPr bwMode="auto">
            <a:xfrm>
              <a:off x="16573077" y="2187498"/>
              <a:ext cx="336832" cy="283878"/>
            </a:xfrm>
            <a:prstGeom prst="rect">
              <a:avLst/>
            </a:prstGeom>
            <a:noFill/>
            <a:ln w="31750">
              <a:noFill/>
            </a:ln>
            <a:extLst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C6E1B4"/>
                </a:contourClr>
              </a:sp3d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FFFF00"/>
                  </a:solidFill>
                  <a:latin typeface="맑은 고딕"/>
                  <a:ea typeface="맑은 고딕"/>
                </a:rPr>
                <a:t>2019</a:t>
              </a:r>
            </a:p>
          </p:txBody>
        </p:sp>
        <p:sp>
          <p:nvSpPr>
            <p:cNvPr id="16" name="TextBox 68"/>
            <p:cNvSpPr txBox="1">
              <a:spLocks noChangeArrowheads="1"/>
            </p:cNvSpPr>
            <p:nvPr/>
          </p:nvSpPr>
          <p:spPr bwMode="auto">
            <a:xfrm>
              <a:off x="15562771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FFFF00"/>
                  </a:solidFill>
                  <a:latin typeface="맑은 고딕"/>
                  <a:ea typeface="맑은 고딕"/>
                </a:rPr>
                <a:t>2018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11098274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10436934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23855"/>
                  </a:solidFill>
                  <a:latin typeface="맑은 고딕"/>
                  <a:ea typeface="맑은 고딕"/>
                </a:rPr>
                <a:t>2013</a:t>
              </a:r>
            </a:p>
          </p:txBody>
        </p:sp>
        <p:sp>
          <p:nvSpPr>
            <p:cNvPr id="19" name="타원 18"/>
            <p:cNvSpPr/>
            <p:nvPr/>
          </p:nvSpPr>
          <p:spPr>
            <a:xfrm>
              <a:off x="12103451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20" name="TextBox 68"/>
            <p:cNvSpPr txBox="1">
              <a:spLocks noChangeArrowheads="1"/>
            </p:cNvSpPr>
            <p:nvPr/>
          </p:nvSpPr>
          <p:spPr bwMode="auto">
            <a:xfrm>
              <a:off x="11543600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23855"/>
                  </a:solidFill>
                  <a:latin typeface="맑은 고딕"/>
                  <a:ea typeface="맑은 고딕"/>
                </a:rPr>
                <a:t>2014</a:t>
              </a:r>
            </a:p>
          </p:txBody>
        </p:sp>
        <p:sp>
          <p:nvSpPr>
            <p:cNvPr id="21" name="타원 20"/>
            <p:cNvSpPr/>
            <p:nvPr/>
          </p:nvSpPr>
          <p:spPr>
            <a:xfrm>
              <a:off x="13108627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22" name="TextBox 68"/>
            <p:cNvSpPr txBox="1">
              <a:spLocks noChangeArrowheads="1"/>
            </p:cNvSpPr>
            <p:nvPr/>
          </p:nvSpPr>
          <p:spPr bwMode="auto">
            <a:xfrm>
              <a:off x="12548778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23855"/>
                  </a:solidFill>
                  <a:latin typeface="맑은 고딕"/>
                  <a:ea typeface="맑은 고딕"/>
                </a:rPr>
                <a:t>2015</a:t>
              </a:r>
            </a:p>
          </p:txBody>
        </p:sp>
        <p:sp>
          <p:nvSpPr>
            <p:cNvPr id="23" name="타원 22"/>
            <p:cNvSpPr/>
            <p:nvPr/>
          </p:nvSpPr>
          <p:spPr>
            <a:xfrm>
              <a:off x="14113802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  <p:sp>
          <p:nvSpPr>
            <p:cNvPr id="24" name="TextBox 68"/>
            <p:cNvSpPr txBox="1">
              <a:spLocks noChangeArrowheads="1"/>
            </p:cNvSpPr>
            <p:nvPr/>
          </p:nvSpPr>
          <p:spPr bwMode="auto">
            <a:xfrm>
              <a:off x="13553953" y="2187498"/>
              <a:ext cx="336832" cy="2838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100" b="1" i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23855"/>
                  </a:solidFill>
                  <a:latin typeface="맑은 고딕"/>
                  <a:ea typeface="맑은 고딕"/>
                </a:rPr>
                <a:t>2016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9897073" y="1599384"/>
              <a:ext cx="7690854" cy="549481"/>
              <a:chOff x="1498395" y="5385185"/>
              <a:chExt cx="7690854" cy="549481"/>
            </a:xfrm>
          </p:grpSpPr>
          <p:sp>
            <p:nvSpPr>
              <p:cNvPr id="146" name="왼쪽 화살표 145"/>
              <p:cNvSpPr/>
              <p:nvPr/>
            </p:nvSpPr>
            <p:spPr>
              <a:xfrm flipH="1">
                <a:off x="7507073" y="5687896"/>
                <a:ext cx="1682176" cy="232050"/>
              </a:xfrm>
              <a:prstGeom prst="leftArrow">
                <a:avLst/>
              </a:prstGeom>
              <a:solidFill>
                <a:schemeClr val="accent1"/>
              </a:solidFill>
              <a:ln w="22225">
                <a:noFill/>
              </a:ln>
              <a:effectLst>
                <a:outerShdw dist="25400" algn="l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ko-KR" altLang="en-US" sz="1050" b="1" spc="-15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7" name="그룹 146"/>
              <p:cNvGrpSpPr/>
              <p:nvPr/>
            </p:nvGrpSpPr>
            <p:grpSpPr>
              <a:xfrm>
                <a:off x="1819557" y="5385185"/>
                <a:ext cx="7152203" cy="327996"/>
                <a:chOff x="1819557" y="5385185"/>
                <a:chExt cx="7152203" cy="327996"/>
              </a:xfrm>
            </p:grpSpPr>
            <p:sp>
              <p:nvSpPr>
                <p:cNvPr id="151" name="직사각형 150"/>
                <p:cNvSpPr/>
                <p:nvPr/>
              </p:nvSpPr>
              <p:spPr>
                <a:xfrm>
                  <a:off x="5502503" y="5439575"/>
                  <a:ext cx="1566952" cy="273606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Ins="0" rtlCol="0" anchor="ctr"/>
                <a:lstStyle/>
                <a:p>
                  <a:pPr algn="ctr"/>
                  <a:r>
                    <a:rPr lang="en-US" altLang="ko-KR" sz="105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153565"/>
                      </a:solidFill>
                    </a:rPr>
                    <a:t>System Integration</a:t>
                  </a:r>
                  <a:endParaRPr lang="ko-KR" altLang="en-US" sz="1050" b="1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  <p:sp>
              <p:nvSpPr>
                <p:cNvPr id="152" name="직사각형 151"/>
                <p:cNvSpPr/>
                <p:nvPr/>
              </p:nvSpPr>
              <p:spPr>
                <a:xfrm>
                  <a:off x="3831184" y="5385185"/>
                  <a:ext cx="1349451" cy="327996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Ins="0" rtlCol="0" anchor="ctr"/>
                <a:lstStyle/>
                <a:p>
                  <a:pPr algn="ctr"/>
                  <a:r>
                    <a:rPr lang="en-US" altLang="ko-KR" sz="105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153565"/>
                      </a:solidFill>
                    </a:rPr>
                    <a:t>Module integration</a:t>
                  </a:r>
                  <a:endParaRPr lang="ko-KR" altLang="en-US" sz="1050" b="1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  <p:sp>
              <p:nvSpPr>
                <p:cNvPr id="153" name="직사각형 152"/>
                <p:cNvSpPr/>
                <p:nvPr/>
              </p:nvSpPr>
              <p:spPr>
                <a:xfrm>
                  <a:off x="1819557" y="5439575"/>
                  <a:ext cx="1676422" cy="273606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rIns="0" rtlCol="0" anchor="ctr"/>
                <a:lstStyle/>
                <a:p>
                  <a:pPr algn="ctr"/>
                  <a:r>
                    <a:rPr lang="en-US" altLang="ko-KR" sz="105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153565"/>
                      </a:solidFill>
                    </a:rPr>
                    <a:t>Bus design and review</a:t>
                  </a:r>
                  <a:endParaRPr lang="ko-KR" altLang="en-US" sz="1050" b="1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  <p:sp>
              <p:nvSpPr>
                <p:cNvPr id="154" name="직사각형 153"/>
                <p:cNvSpPr/>
                <p:nvPr/>
              </p:nvSpPr>
              <p:spPr>
                <a:xfrm>
                  <a:off x="7482631" y="5439575"/>
                  <a:ext cx="1489129" cy="273606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Ins="0" rtlCol="0" anchor="ctr"/>
                <a:lstStyle/>
                <a:p>
                  <a:pPr algn="ctr"/>
                  <a:r>
                    <a:rPr lang="en-US" altLang="ko-KR" sz="1050" b="1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153565"/>
                      </a:solidFill>
                    </a:rPr>
                    <a:t>Launch/IOT</a:t>
                  </a:r>
                  <a:r>
                    <a:rPr lang="en-US" altLang="ko-KR" sz="1050" b="1" spc="-150" dirty="0" smtClean="0">
                      <a:ln>
                        <a:solidFill>
                          <a:srgbClr val="4F81BD">
                            <a:alpha val="0"/>
                          </a:srgbClr>
                        </a:solidFill>
                      </a:ln>
                      <a:solidFill>
                        <a:srgbClr val="153565"/>
                      </a:solidFill>
                    </a:rPr>
                    <a:t>/OPS</a:t>
                  </a:r>
                  <a:endParaRPr lang="ko-KR" altLang="en-US" sz="1050" b="1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  <p:sp>
            <p:nvSpPr>
              <p:cNvPr id="148" name="왼쪽 화살표 147"/>
              <p:cNvSpPr/>
              <p:nvPr/>
            </p:nvSpPr>
            <p:spPr>
              <a:xfrm flipH="1">
                <a:off x="5185065" y="5687895"/>
                <a:ext cx="2173656" cy="214387"/>
              </a:xfrm>
              <a:prstGeom prst="leftArrow">
                <a:avLst/>
              </a:prstGeom>
              <a:solidFill>
                <a:schemeClr val="accent1"/>
              </a:solidFill>
              <a:ln w="22225">
                <a:noFill/>
              </a:ln>
              <a:effectLst>
                <a:outerShdw dist="25400" algn="l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ko-KR" altLang="en-US" sz="1050" b="1" spc="-15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왼쪽 화살표 148"/>
              <p:cNvSpPr/>
              <p:nvPr/>
            </p:nvSpPr>
            <p:spPr>
              <a:xfrm flipH="1">
                <a:off x="3872655" y="5687896"/>
                <a:ext cx="1347372" cy="232050"/>
              </a:xfrm>
              <a:prstGeom prst="leftArrow">
                <a:avLst/>
              </a:prstGeom>
              <a:solidFill>
                <a:schemeClr val="accent1"/>
              </a:solidFill>
              <a:ln w="22225">
                <a:noFill/>
              </a:ln>
              <a:effectLst>
                <a:outerShdw dist="25400" algn="l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ko-KR" altLang="en-US" sz="1050" b="1" spc="-15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왼쪽 화살표 149"/>
              <p:cNvSpPr/>
              <p:nvPr/>
            </p:nvSpPr>
            <p:spPr>
              <a:xfrm flipH="1">
                <a:off x="1498395" y="5687895"/>
                <a:ext cx="2494809" cy="246771"/>
              </a:xfrm>
              <a:prstGeom prst="leftArrow">
                <a:avLst/>
              </a:prstGeom>
              <a:solidFill>
                <a:schemeClr val="accent1"/>
              </a:solidFill>
              <a:ln w="22225">
                <a:noFill/>
              </a:ln>
              <a:effectLst>
                <a:outerShdw dist="25400" algn="l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endParaRPr lang="ko-KR" altLang="en-US" sz="1050" b="1" spc="-15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9865588" y="2576448"/>
              <a:ext cx="677984" cy="600419"/>
              <a:chOff x="11121922" y="621215"/>
              <a:chExt cx="677984" cy="600419"/>
            </a:xfrm>
          </p:grpSpPr>
          <p:sp>
            <p:nvSpPr>
              <p:cNvPr id="139" name="타원 138"/>
              <p:cNvSpPr/>
              <p:nvPr/>
            </p:nvSpPr>
            <p:spPr>
              <a:xfrm>
                <a:off x="11359620" y="117591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40" name="TextBox 68"/>
              <p:cNvSpPr txBox="1">
                <a:spLocks noChangeArrowheads="1"/>
              </p:cNvSpPr>
              <p:nvPr/>
            </p:nvSpPr>
            <p:spPr bwMode="auto">
              <a:xfrm>
                <a:off x="11121922" y="621215"/>
                <a:ext cx="677984" cy="27097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Kick-off</a:t>
                </a:r>
                <a:endParaRPr kumimoji="0" lang="en-US" altLang="ko-KR" sz="10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141" name="그룹 140"/>
              <p:cNvGrpSpPr/>
              <p:nvPr/>
            </p:nvGrpSpPr>
            <p:grpSpPr>
              <a:xfrm>
                <a:off x="11376331" y="94910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42" name="그룹 141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44" name="눈물 방울 143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45" name="눈물 방울 144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43" name="눈물 방울 142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27" name="그룹 26"/>
            <p:cNvGrpSpPr/>
            <p:nvPr/>
          </p:nvGrpSpPr>
          <p:grpSpPr>
            <a:xfrm>
              <a:off x="15689911" y="2576448"/>
              <a:ext cx="455588" cy="600419"/>
              <a:chOff x="17288647" y="621215"/>
              <a:chExt cx="455588" cy="600419"/>
            </a:xfrm>
          </p:grpSpPr>
          <p:sp>
            <p:nvSpPr>
              <p:cNvPr id="132" name="타원 131"/>
              <p:cNvSpPr/>
              <p:nvPr/>
            </p:nvSpPr>
            <p:spPr>
              <a:xfrm>
                <a:off x="17413155" y="117591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33" name="TextBox 68"/>
              <p:cNvSpPr txBox="1">
                <a:spLocks noChangeArrowheads="1"/>
              </p:cNvSpPr>
              <p:nvPr/>
            </p:nvSpPr>
            <p:spPr bwMode="auto">
              <a:xfrm>
                <a:off x="17288647" y="621215"/>
                <a:ext cx="455588" cy="27097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spc="-150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Launch</a:t>
                </a:r>
                <a:endParaRPr kumimoji="0" lang="ko-KR" altLang="en-US" sz="1050" b="1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134" name="그룹 133"/>
              <p:cNvGrpSpPr/>
              <p:nvPr/>
            </p:nvGrpSpPr>
            <p:grpSpPr>
              <a:xfrm>
                <a:off x="17431853" y="94910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35" name="그룹 134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37" name="눈물 방울 136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38" name="눈물 방울 137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36" name="눈물 방울 135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52000">
                      <a:srgbClr val="5DA928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28" name="그룹 27"/>
            <p:cNvGrpSpPr/>
            <p:nvPr/>
          </p:nvGrpSpPr>
          <p:grpSpPr>
            <a:xfrm>
              <a:off x="12389803" y="2576448"/>
              <a:ext cx="371381" cy="600419"/>
              <a:chOff x="13431202" y="940575"/>
              <a:chExt cx="371381" cy="600419"/>
            </a:xfrm>
          </p:grpSpPr>
          <p:sp>
            <p:nvSpPr>
              <p:cNvPr id="125" name="타원 124"/>
              <p:cNvSpPr/>
              <p:nvPr/>
            </p:nvSpPr>
            <p:spPr>
              <a:xfrm>
                <a:off x="13509095" y="149527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26" name="TextBox 68"/>
              <p:cNvSpPr txBox="1">
                <a:spLocks noChangeArrowheads="1"/>
              </p:cNvSpPr>
              <p:nvPr/>
            </p:nvSpPr>
            <p:spPr bwMode="auto">
              <a:xfrm>
                <a:off x="13431202" y="940575"/>
                <a:ext cx="371381" cy="2709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CDR</a:t>
                </a:r>
              </a:p>
            </p:txBody>
          </p:sp>
          <p:grpSp>
            <p:nvGrpSpPr>
              <p:cNvPr id="127" name="그룹 126"/>
              <p:cNvGrpSpPr/>
              <p:nvPr/>
            </p:nvGrpSpPr>
            <p:grpSpPr>
              <a:xfrm>
                <a:off x="13522631" y="126846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28" name="그룹 127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30" name="눈물 방울 129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31" name="눈물 방울 130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29" name="눈물 방울 128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29" name="그룹 28"/>
            <p:cNvGrpSpPr/>
            <p:nvPr/>
          </p:nvGrpSpPr>
          <p:grpSpPr>
            <a:xfrm>
              <a:off x="13293436" y="2576448"/>
              <a:ext cx="343311" cy="600419"/>
              <a:chOff x="14391408" y="940575"/>
              <a:chExt cx="343311" cy="600419"/>
            </a:xfrm>
          </p:grpSpPr>
          <p:sp>
            <p:nvSpPr>
              <p:cNvPr id="118" name="타원 117"/>
              <p:cNvSpPr/>
              <p:nvPr/>
            </p:nvSpPr>
            <p:spPr>
              <a:xfrm>
                <a:off x="14458420" y="149527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19" name="TextBox 68"/>
              <p:cNvSpPr txBox="1">
                <a:spLocks noChangeArrowheads="1"/>
              </p:cNvSpPr>
              <p:nvPr/>
            </p:nvSpPr>
            <p:spPr bwMode="auto">
              <a:xfrm>
                <a:off x="14391408" y="940575"/>
                <a:ext cx="343311" cy="2709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TRR</a:t>
                </a:r>
                <a:endParaRPr kumimoji="0" lang="en-US" altLang="ko-KR" sz="10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120" name="그룹 119"/>
              <p:cNvGrpSpPr/>
              <p:nvPr/>
            </p:nvGrpSpPr>
            <p:grpSpPr>
              <a:xfrm>
                <a:off x="14470526" y="126846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21" name="그룹 120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23" name="눈물 방울 122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24" name="눈물 방울 123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22" name="눈물 방울 121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30" name="그룹 29"/>
            <p:cNvGrpSpPr/>
            <p:nvPr/>
          </p:nvGrpSpPr>
          <p:grpSpPr>
            <a:xfrm>
              <a:off x="13861258" y="2576448"/>
              <a:ext cx="358424" cy="600419"/>
              <a:chOff x="14954803" y="940575"/>
              <a:chExt cx="358424" cy="600419"/>
            </a:xfrm>
          </p:grpSpPr>
          <p:sp>
            <p:nvSpPr>
              <p:cNvPr id="111" name="타원 110"/>
              <p:cNvSpPr/>
              <p:nvPr/>
            </p:nvSpPr>
            <p:spPr>
              <a:xfrm>
                <a:off x="15039445" y="149527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12" name="TextBox 68"/>
              <p:cNvSpPr txBox="1">
                <a:spLocks noChangeArrowheads="1"/>
              </p:cNvSpPr>
              <p:nvPr/>
            </p:nvSpPr>
            <p:spPr bwMode="auto">
              <a:xfrm>
                <a:off x="14954803" y="940575"/>
                <a:ext cx="358424" cy="27097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Test</a:t>
                </a:r>
                <a:endParaRPr kumimoji="0" lang="en-US" altLang="ko-KR" sz="10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113" name="그룹 112"/>
              <p:cNvGrpSpPr/>
              <p:nvPr/>
            </p:nvGrpSpPr>
            <p:grpSpPr>
              <a:xfrm>
                <a:off x="15048376" y="126846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14" name="그룹 113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16" name="눈물 방울 115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17" name="눈물 방울 116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15" name="눈물 방울 114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31" name="그룹 30"/>
            <p:cNvGrpSpPr/>
            <p:nvPr/>
          </p:nvGrpSpPr>
          <p:grpSpPr>
            <a:xfrm>
              <a:off x="14284755" y="2576448"/>
              <a:ext cx="757875" cy="600419"/>
              <a:chOff x="16432145" y="621215"/>
              <a:chExt cx="757875" cy="600419"/>
            </a:xfrm>
          </p:grpSpPr>
          <p:sp>
            <p:nvSpPr>
              <p:cNvPr id="104" name="타원 103"/>
              <p:cNvSpPr/>
              <p:nvPr/>
            </p:nvSpPr>
            <p:spPr>
              <a:xfrm>
                <a:off x="16677745" y="117591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105" name="TextBox 68"/>
              <p:cNvSpPr txBox="1">
                <a:spLocks noChangeArrowheads="1"/>
              </p:cNvSpPr>
              <p:nvPr/>
            </p:nvSpPr>
            <p:spPr bwMode="auto">
              <a:xfrm>
                <a:off x="16432145" y="621215"/>
                <a:ext cx="757875" cy="27097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AMI PSR</a:t>
                </a:r>
                <a:endParaRPr kumimoji="0" lang="en-US" altLang="ko-KR" sz="10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106" name="그룹 105"/>
              <p:cNvGrpSpPr/>
              <p:nvPr/>
            </p:nvGrpSpPr>
            <p:grpSpPr>
              <a:xfrm>
                <a:off x="16699376" y="94910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07" name="그룹 106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09" name="눈물 방울 108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10" name="눈물 방울 109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08" name="눈물 방울 107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32" name="그룹 31"/>
            <p:cNvGrpSpPr/>
            <p:nvPr/>
          </p:nvGrpSpPr>
          <p:grpSpPr>
            <a:xfrm>
              <a:off x="10667054" y="2576448"/>
              <a:ext cx="341151" cy="600419"/>
              <a:chOff x="11725873" y="940575"/>
              <a:chExt cx="341151" cy="600419"/>
            </a:xfrm>
          </p:grpSpPr>
          <p:sp>
            <p:nvSpPr>
              <p:cNvPr id="97" name="타원 96"/>
              <p:cNvSpPr/>
              <p:nvPr/>
            </p:nvSpPr>
            <p:spPr>
              <a:xfrm>
                <a:off x="11791420" y="149527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98" name="TextBox 68"/>
              <p:cNvSpPr txBox="1">
                <a:spLocks noChangeArrowheads="1"/>
              </p:cNvSpPr>
              <p:nvPr/>
            </p:nvSpPr>
            <p:spPr bwMode="auto">
              <a:xfrm>
                <a:off x="11725873" y="940575"/>
                <a:ext cx="341151" cy="2709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 smtClean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</a:rPr>
                  <a:t>SRR</a:t>
                </a:r>
                <a:endParaRPr kumimoji="0" lang="en-US" altLang="ko-KR" sz="105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153565"/>
                  </a:solidFill>
                  <a:latin typeface="맑은 고딕"/>
                </a:endParaRPr>
              </a:p>
            </p:txBody>
          </p:sp>
          <p:grpSp>
            <p:nvGrpSpPr>
              <p:cNvPr id="99" name="그룹 98"/>
              <p:cNvGrpSpPr/>
              <p:nvPr/>
            </p:nvGrpSpPr>
            <p:grpSpPr>
              <a:xfrm>
                <a:off x="11808131" y="126846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100" name="그룹 99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102" name="눈물 방울 101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103" name="눈물 방울 102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101" name="눈물 방울 100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33" name="그룹 32"/>
            <p:cNvGrpSpPr/>
            <p:nvPr/>
          </p:nvGrpSpPr>
          <p:grpSpPr>
            <a:xfrm>
              <a:off x="11347348" y="2576448"/>
              <a:ext cx="367060" cy="600419"/>
              <a:chOff x="12382370" y="940575"/>
              <a:chExt cx="367060" cy="600419"/>
            </a:xfrm>
          </p:grpSpPr>
          <p:sp>
            <p:nvSpPr>
              <p:cNvPr id="90" name="타원 89"/>
              <p:cNvSpPr/>
              <p:nvPr/>
            </p:nvSpPr>
            <p:spPr>
              <a:xfrm>
                <a:off x="12454995" y="1495275"/>
                <a:ext cx="202578" cy="45719"/>
              </a:xfrm>
              <a:prstGeom prst="ellipse">
                <a:avLst/>
              </a:prstGeom>
              <a:solidFill>
                <a:srgbClr val="3939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b="1">
                  <a:solidFill>
                    <a:srgbClr val="153565"/>
                  </a:solidFill>
                </a:endParaRPr>
              </a:p>
            </p:txBody>
          </p:sp>
          <p:sp>
            <p:nvSpPr>
              <p:cNvPr id="91" name="TextBox 68"/>
              <p:cNvSpPr txBox="1">
                <a:spLocks noChangeArrowheads="1"/>
              </p:cNvSpPr>
              <p:nvPr/>
            </p:nvSpPr>
            <p:spPr bwMode="auto">
              <a:xfrm>
                <a:off x="12382370" y="940575"/>
                <a:ext cx="367060" cy="2709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defTabSz="1066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 eaLnBrk="1" hangingPunct="1"/>
                <a:r>
                  <a:rPr kumimoji="0" lang="en-US" altLang="ko-KR" sz="1050" b="1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rgbClr val="153565"/>
                    </a:solidFill>
                    <a:latin typeface="맑은 고딕"/>
                    <a:ea typeface="맑은 고딕"/>
                  </a:rPr>
                  <a:t>PDR</a:t>
                </a:r>
              </a:p>
            </p:txBody>
          </p:sp>
          <p:grpSp>
            <p:nvGrpSpPr>
              <p:cNvPr id="92" name="그룹 91"/>
              <p:cNvGrpSpPr/>
              <p:nvPr/>
            </p:nvGrpSpPr>
            <p:grpSpPr>
              <a:xfrm>
                <a:off x="12474881" y="1268468"/>
                <a:ext cx="169166" cy="237214"/>
                <a:chOff x="3298615" y="4092193"/>
                <a:chExt cx="169166" cy="237214"/>
              </a:xfrm>
            </p:grpSpPr>
            <p:grpSp>
              <p:nvGrpSpPr>
                <p:cNvPr id="93" name="그룹 92"/>
                <p:cNvGrpSpPr/>
                <p:nvPr/>
              </p:nvGrpSpPr>
              <p:grpSpPr>
                <a:xfrm>
                  <a:off x="3298615" y="4114801"/>
                  <a:ext cx="169166" cy="214606"/>
                  <a:chOff x="2637355" y="3946816"/>
                  <a:chExt cx="429512" cy="544889"/>
                </a:xfrm>
              </p:grpSpPr>
              <p:sp>
                <p:nvSpPr>
                  <p:cNvPr id="95" name="눈물 방울 94"/>
                  <p:cNvSpPr/>
                  <p:nvPr/>
                </p:nvSpPr>
                <p:spPr>
                  <a:xfrm rot="8116932">
                    <a:off x="2639076" y="4047442"/>
                    <a:ext cx="408698" cy="444263"/>
                  </a:xfrm>
                  <a:prstGeom prst="teardrop">
                    <a:avLst>
                      <a:gd name="adj" fmla="val 97328"/>
                    </a:avLst>
                  </a:prstGeom>
                  <a:gradFill>
                    <a:gsLst>
                      <a:gs pos="62000">
                        <a:schemeClr val="tx1">
                          <a:alpha val="53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b="1">
                      <a:solidFill>
                        <a:srgbClr val="153565"/>
                      </a:solidFill>
                    </a:endParaRPr>
                  </a:p>
                </p:txBody>
              </p:sp>
              <p:sp>
                <p:nvSpPr>
                  <p:cNvPr id="96" name="눈물 방울 95"/>
                  <p:cNvSpPr/>
                  <p:nvPr/>
                </p:nvSpPr>
                <p:spPr>
                  <a:xfrm rot="8116932">
                    <a:off x="2637355" y="3946816"/>
                    <a:ext cx="429512" cy="429512"/>
                  </a:xfrm>
                  <a:prstGeom prst="teardrop">
                    <a:avLst>
                      <a:gd name="adj" fmla="val 131254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txBody>
                  <a:bodyPr wrap="none" lIns="0" tIns="0" rIns="0" bIns="0" anchor="ctr"/>
                  <a:lstStyle/>
                  <a:p>
                    <a:pPr algn="ctr"/>
                    <a:endParaRPr lang="ko-KR" altLang="en-US" sz="600" b="1">
                      <a:ln>
                        <a:solidFill>
                          <a:prstClr val="white">
                            <a:lumMod val="50000"/>
                            <a:alpha val="0"/>
                          </a:prstClr>
                        </a:solidFill>
                      </a:ln>
                      <a:solidFill>
                        <a:srgbClr val="153565"/>
                      </a:solidFill>
                    </a:endParaRPr>
                  </a:p>
                </p:txBody>
              </p:sp>
            </p:grpSp>
            <p:sp>
              <p:nvSpPr>
                <p:cNvPr id="94" name="눈물 방울 93"/>
                <p:cNvSpPr/>
                <p:nvPr/>
              </p:nvSpPr>
              <p:spPr>
                <a:xfrm rot="8116932">
                  <a:off x="3311570" y="4092193"/>
                  <a:ext cx="143246" cy="143244"/>
                </a:xfrm>
                <a:prstGeom prst="teardrop">
                  <a:avLst>
                    <a:gd name="adj" fmla="val 131254"/>
                  </a:avLst>
                </a:prstGeom>
                <a:gradFill>
                  <a:gsLst>
                    <a:gs pos="0">
                      <a:srgbClr val="51ADE5"/>
                    </a:gs>
                    <a:gs pos="100000">
                      <a:srgbClr val="1962B3"/>
                    </a:gs>
                  </a:gsLst>
                  <a:lin ang="5400000" scaled="1"/>
                </a:gra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31000"/>
                    </a:prstClr>
                  </a:outerShdw>
                </a:effectLst>
              </p:spPr>
              <p:txBody>
                <a:bodyPr wrap="none" lIns="0" tIns="0" rIns="0" bIns="0" anchor="ctr"/>
                <a:lstStyle/>
                <a:p>
                  <a:pPr algn="ctr"/>
                  <a:endParaRPr lang="ko-KR" altLang="en-US" sz="600" b="1">
                    <a:ln>
                      <a:solidFill>
                        <a:prstClr val="white">
                          <a:lumMod val="50000"/>
                          <a:alpha val="0"/>
                        </a:prstClr>
                      </a:solidFill>
                    </a:ln>
                    <a:solidFill>
                      <a:srgbClr val="153565"/>
                    </a:solidFill>
                  </a:endParaRPr>
                </a:p>
              </p:txBody>
            </p:sp>
          </p:grpSp>
        </p:grpSp>
        <p:grpSp>
          <p:nvGrpSpPr>
            <p:cNvPr id="34" name="Group 4"/>
            <p:cNvGrpSpPr>
              <a:grpSpLocks noChangeAspect="1"/>
            </p:cNvGrpSpPr>
            <p:nvPr/>
          </p:nvGrpSpPr>
          <p:grpSpPr bwMode="auto">
            <a:xfrm rot="19543606">
              <a:off x="15621280" y="1607373"/>
              <a:ext cx="471911" cy="623440"/>
              <a:chOff x="4646" y="3481"/>
              <a:chExt cx="218" cy="288"/>
            </a:xfrm>
          </p:grpSpPr>
          <p:sp>
            <p:nvSpPr>
              <p:cNvPr id="85" name="Freeform 5"/>
              <p:cNvSpPr>
                <a:spLocks/>
              </p:cNvSpPr>
              <p:nvPr/>
            </p:nvSpPr>
            <p:spPr bwMode="auto">
              <a:xfrm>
                <a:off x="4646" y="3494"/>
                <a:ext cx="218" cy="243"/>
              </a:xfrm>
              <a:custGeom>
                <a:avLst/>
                <a:gdLst>
                  <a:gd name="T0" fmla="*/ 100 w 112"/>
                  <a:gd name="T1" fmla="*/ 10 h 125"/>
                  <a:gd name="T2" fmla="*/ 89 w 112"/>
                  <a:gd name="T3" fmla="*/ 79 h 125"/>
                  <a:gd name="T4" fmla="*/ 91 w 112"/>
                  <a:gd name="T5" fmla="*/ 97 h 125"/>
                  <a:gd name="T6" fmla="*/ 71 w 112"/>
                  <a:gd name="T7" fmla="*/ 125 h 125"/>
                  <a:gd name="T8" fmla="*/ 71 w 112"/>
                  <a:gd name="T9" fmla="*/ 95 h 125"/>
                  <a:gd name="T10" fmla="*/ 57 w 112"/>
                  <a:gd name="T11" fmla="*/ 98 h 125"/>
                  <a:gd name="T12" fmla="*/ 46 w 112"/>
                  <a:gd name="T13" fmla="*/ 91 h 125"/>
                  <a:gd name="T14" fmla="*/ 41 w 112"/>
                  <a:gd name="T15" fmla="*/ 87 h 125"/>
                  <a:gd name="T16" fmla="*/ 30 w 112"/>
                  <a:gd name="T17" fmla="*/ 79 h 125"/>
                  <a:gd name="T18" fmla="*/ 28 w 112"/>
                  <a:gd name="T19" fmla="*/ 65 h 125"/>
                  <a:gd name="T20" fmla="*/ 0 w 112"/>
                  <a:gd name="T21" fmla="*/ 75 h 125"/>
                  <a:gd name="T22" fmla="*/ 20 w 112"/>
                  <a:gd name="T23" fmla="*/ 47 h 125"/>
                  <a:gd name="T24" fmla="*/ 38 w 112"/>
                  <a:gd name="T25" fmla="*/ 43 h 125"/>
                  <a:gd name="T26" fmla="*/ 99 w 112"/>
                  <a:gd name="T27" fmla="*/ 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25">
                    <a:moveTo>
                      <a:pt x="100" y="10"/>
                    </a:moveTo>
                    <a:cubicBezTo>
                      <a:pt x="100" y="10"/>
                      <a:pt x="112" y="20"/>
                      <a:pt x="89" y="79"/>
                    </a:cubicBezTo>
                    <a:cubicBezTo>
                      <a:pt x="91" y="97"/>
                      <a:pt x="91" y="97"/>
                      <a:pt x="91" y="97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85" y="0"/>
                      <a:pt x="99" y="8"/>
                      <a:pt x="99" y="8"/>
                    </a:cubicBezTo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64728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200" spc="-15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Oval 6"/>
              <p:cNvSpPr>
                <a:spLocks noChangeArrowheads="1"/>
              </p:cNvSpPr>
              <p:nvPr/>
            </p:nvSpPr>
            <p:spPr bwMode="auto">
              <a:xfrm>
                <a:off x="4757" y="3568"/>
                <a:ext cx="49" cy="47"/>
              </a:xfrm>
              <a:prstGeom prst="ellipse">
                <a:avLst/>
              </a:prstGeom>
              <a:solidFill>
                <a:srgbClr val="647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200" spc="-15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val 7"/>
              <p:cNvSpPr>
                <a:spLocks noChangeArrowheads="1"/>
              </p:cNvSpPr>
              <p:nvPr/>
            </p:nvSpPr>
            <p:spPr bwMode="auto">
              <a:xfrm>
                <a:off x="4802" y="3533"/>
                <a:ext cx="29" cy="29"/>
              </a:xfrm>
              <a:prstGeom prst="ellipse">
                <a:avLst/>
              </a:prstGeom>
              <a:solidFill>
                <a:srgbClr val="647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200" spc="-15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8"/>
              <p:cNvSpPr>
                <a:spLocks/>
              </p:cNvSpPr>
              <p:nvPr/>
            </p:nvSpPr>
            <p:spPr bwMode="auto">
              <a:xfrm>
                <a:off x="4661" y="3666"/>
                <a:ext cx="78" cy="103"/>
              </a:xfrm>
              <a:custGeom>
                <a:avLst/>
                <a:gdLst>
                  <a:gd name="T0" fmla="*/ 19 w 40"/>
                  <a:gd name="T1" fmla="*/ 2 h 53"/>
                  <a:gd name="T2" fmla="*/ 0 w 40"/>
                  <a:gd name="T3" fmla="*/ 53 h 53"/>
                  <a:gd name="T4" fmla="*/ 40 w 40"/>
                  <a:gd name="T5" fmla="*/ 14 h 53"/>
                  <a:gd name="T6" fmla="*/ 23 w 40"/>
                  <a:gd name="T7" fmla="*/ 27 h 53"/>
                  <a:gd name="T8" fmla="*/ 29 w 40"/>
                  <a:gd name="T9" fmla="*/ 14 h 53"/>
                  <a:gd name="T10" fmla="*/ 17 w 40"/>
                  <a:gd name="T11" fmla="*/ 24 h 53"/>
                  <a:gd name="T12" fmla="*/ 23 w 40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53">
                    <a:moveTo>
                      <a:pt x="19" y="2"/>
                    </a:moveTo>
                    <a:cubicBezTo>
                      <a:pt x="4" y="10"/>
                      <a:pt x="7" y="38"/>
                      <a:pt x="0" y="53"/>
                    </a:cubicBezTo>
                    <a:cubicBezTo>
                      <a:pt x="10" y="43"/>
                      <a:pt x="39" y="28"/>
                      <a:pt x="40" y="14"/>
                    </a:cubicBezTo>
                    <a:cubicBezTo>
                      <a:pt x="34" y="17"/>
                      <a:pt x="28" y="22"/>
                      <a:pt x="23" y="27"/>
                    </a:cubicBezTo>
                    <a:cubicBezTo>
                      <a:pt x="25" y="23"/>
                      <a:pt x="27" y="17"/>
                      <a:pt x="29" y="14"/>
                    </a:cubicBezTo>
                    <a:cubicBezTo>
                      <a:pt x="26" y="18"/>
                      <a:pt x="21" y="21"/>
                      <a:pt x="17" y="24"/>
                    </a:cubicBezTo>
                    <a:cubicBezTo>
                      <a:pt x="16" y="17"/>
                      <a:pt x="23" y="2"/>
                      <a:pt x="23" y="0"/>
                    </a:cubicBezTo>
                  </a:path>
                </a:pathLst>
              </a:custGeom>
              <a:solidFill>
                <a:srgbClr val="647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200" spc="-15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9"/>
              <p:cNvSpPr>
                <a:spLocks noChangeShapeType="1"/>
              </p:cNvSpPr>
              <p:nvPr/>
            </p:nvSpPr>
            <p:spPr bwMode="auto">
              <a:xfrm flipV="1">
                <a:off x="4836" y="3481"/>
                <a:ext cx="24" cy="34"/>
              </a:xfrm>
              <a:prstGeom prst="line">
                <a:avLst/>
              </a:prstGeom>
              <a:noFill/>
              <a:ln w="19050" cap="flat">
                <a:solidFill>
                  <a:srgbClr val="64728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200" spc="-1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9821783" y="3266485"/>
              <a:ext cx="1100897" cy="583065"/>
              <a:chOff x="2770464" y="2896320"/>
              <a:chExt cx="1233210" cy="653142"/>
            </a:xfrm>
          </p:grpSpPr>
          <p:grpSp>
            <p:nvGrpSpPr>
              <p:cNvPr id="79" name="그룹 78"/>
              <p:cNvGrpSpPr/>
              <p:nvPr/>
            </p:nvGrpSpPr>
            <p:grpSpPr>
              <a:xfrm>
                <a:off x="2770464" y="2911739"/>
                <a:ext cx="1233210" cy="622300"/>
                <a:chOff x="3208357" y="2949574"/>
                <a:chExt cx="1701754" cy="670662"/>
              </a:xfrm>
            </p:grpSpPr>
            <p:sp>
              <p:nvSpPr>
                <p:cNvPr id="81" name="사다리꼴 80"/>
                <p:cNvSpPr/>
                <p:nvPr/>
              </p:nvSpPr>
              <p:spPr>
                <a:xfrm flipH="1" flipV="1">
                  <a:off x="3208357" y="3111792"/>
                  <a:ext cx="1701754" cy="460080"/>
                </a:xfrm>
                <a:prstGeom prst="trapezoid">
                  <a:avLst>
                    <a:gd name="adj" fmla="val 15654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2" name="그룹 81"/>
                <p:cNvGrpSpPr/>
                <p:nvPr/>
              </p:nvGrpSpPr>
              <p:grpSpPr>
                <a:xfrm>
                  <a:off x="3292047" y="2949574"/>
                  <a:ext cx="1534380" cy="670662"/>
                  <a:chOff x="1854202" y="1696588"/>
                  <a:chExt cx="2846049" cy="465586"/>
                </a:xfrm>
              </p:grpSpPr>
              <p:sp>
                <p:nvSpPr>
                  <p:cNvPr id="83" name="모서리가 둥근 직사각형 82"/>
                  <p:cNvSpPr/>
                  <p:nvPr/>
                </p:nvSpPr>
                <p:spPr>
                  <a:xfrm>
                    <a:off x="1854202" y="1696588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양쪽 모서리가 둥근 사각형 83"/>
                  <p:cNvSpPr/>
                  <p:nvPr/>
                </p:nvSpPr>
                <p:spPr>
                  <a:xfrm>
                    <a:off x="1914844" y="1718066"/>
                    <a:ext cx="2724763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80" name="직사각형 79"/>
              <p:cNvSpPr/>
              <p:nvPr/>
            </p:nvSpPr>
            <p:spPr>
              <a:xfrm>
                <a:off x="2996342" y="2896320"/>
                <a:ext cx="781465" cy="6531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System</a:t>
                </a:r>
              </a:p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Req. </a:t>
                </a:r>
                <a:r>
                  <a:rPr lang="en-US" altLang="ko-KR" sz="900" b="1" spc="-150" dirty="0" err="1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analyss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10900942" y="3266489"/>
              <a:ext cx="991784" cy="583064"/>
              <a:chOff x="4048148" y="2896319"/>
              <a:chExt cx="1259037" cy="653140"/>
            </a:xfrm>
          </p:grpSpPr>
          <p:grpSp>
            <p:nvGrpSpPr>
              <p:cNvPr id="73" name="그룹 72"/>
              <p:cNvGrpSpPr/>
              <p:nvPr/>
            </p:nvGrpSpPr>
            <p:grpSpPr>
              <a:xfrm>
                <a:off x="4048148" y="2911740"/>
                <a:ext cx="1259037" cy="622300"/>
                <a:chOff x="3190539" y="2949575"/>
                <a:chExt cx="1737394" cy="670662"/>
              </a:xfrm>
            </p:grpSpPr>
            <p:sp>
              <p:nvSpPr>
                <p:cNvPr id="75" name="사다리꼴 74"/>
                <p:cNvSpPr/>
                <p:nvPr/>
              </p:nvSpPr>
              <p:spPr>
                <a:xfrm flipH="1" flipV="1">
                  <a:off x="3190539" y="3101858"/>
                  <a:ext cx="1737394" cy="470015"/>
                </a:xfrm>
                <a:prstGeom prst="trapezoid">
                  <a:avLst>
                    <a:gd name="adj" fmla="val 17791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" name="그룹 75"/>
                <p:cNvGrpSpPr/>
                <p:nvPr/>
              </p:nvGrpSpPr>
              <p:grpSpPr>
                <a:xfrm>
                  <a:off x="3292046" y="2949575"/>
                  <a:ext cx="1534380" cy="670662"/>
                  <a:chOff x="1854200" y="1696589"/>
                  <a:chExt cx="2846049" cy="465586"/>
                </a:xfrm>
              </p:grpSpPr>
              <p:sp>
                <p:nvSpPr>
                  <p:cNvPr id="77" name="모서리가 둥근 직사각형 76"/>
                  <p:cNvSpPr/>
                  <p:nvPr/>
                </p:nvSpPr>
                <p:spPr>
                  <a:xfrm>
                    <a:off x="1854200" y="1696589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양쪽 모서리가 둥근 사각형 77"/>
                  <p:cNvSpPr/>
                  <p:nvPr/>
                </p:nvSpPr>
                <p:spPr>
                  <a:xfrm>
                    <a:off x="1914843" y="1718066"/>
                    <a:ext cx="2724764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4" name="직사각형 73"/>
              <p:cNvSpPr/>
              <p:nvPr/>
            </p:nvSpPr>
            <p:spPr>
              <a:xfrm>
                <a:off x="4266387" y="2896319"/>
                <a:ext cx="822564" cy="653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Preliminary</a:t>
                </a:r>
              </a:p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Design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11859966" y="3266489"/>
              <a:ext cx="961820" cy="583064"/>
              <a:chOff x="5338744" y="2896319"/>
              <a:chExt cx="1259037" cy="653140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5338744" y="2911740"/>
                <a:ext cx="1259037" cy="622300"/>
                <a:chOff x="3190539" y="2949575"/>
                <a:chExt cx="1737394" cy="670662"/>
              </a:xfrm>
            </p:grpSpPr>
            <p:sp>
              <p:nvSpPr>
                <p:cNvPr id="69" name="사다리꼴 68"/>
                <p:cNvSpPr/>
                <p:nvPr/>
              </p:nvSpPr>
              <p:spPr>
                <a:xfrm flipH="1" flipV="1">
                  <a:off x="3190539" y="3101858"/>
                  <a:ext cx="1737394" cy="470015"/>
                </a:xfrm>
                <a:prstGeom prst="trapezoid">
                  <a:avLst>
                    <a:gd name="adj" fmla="val 14515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grpSp>
              <p:nvGrpSpPr>
                <p:cNvPr id="70" name="그룹 69"/>
                <p:cNvGrpSpPr/>
                <p:nvPr/>
              </p:nvGrpSpPr>
              <p:grpSpPr>
                <a:xfrm>
                  <a:off x="3292046" y="2949575"/>
                  <a:ext cx="1534380" cy="670662"/>
                  <a:chOff x="1854200" y="1696589"/>
                  <a:chExt cx="2846049" cy="465586"/>
                </a:xfrm>
              </p:grpSpPr>
              <p:sp>
                <p:nvSpPr>
                  <p:cNvPr id="71" name="모서리가 둥근 직사각형 70"/>
                  <p:cNvSpPr/>
                  <p:nvPr/>
                </p:nvSpPr>
                <p:spPr>
                  <a:xfrm>
                    <a:off x="1854200" y="1696589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  <p:sp>
                <p:nvSpPr>
                  <p:cNvPr id="72" name="양쪽 모서리가 둥근 사각형 71"/>
                  <p:cNvSpPr/>
                  <p:nvPr/>
                </p:nvSpPr>
                <p:spPr>
                  <a:xfrm>
                    <a:off x="1914843" y="1718066"/>
                    <a:ext cx="2724764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</p:grpSp>
          <p:sp>
            <p:nvSpPr>
              <p:cNvPr id="68" name="직사각형 67"/>
              <p:cNvSpPr/>
              <p:nvPr/>
            </p:nvSpPr>
            <p:spPr>
              <a:xfrm>
                <a:off x="5674185" y="2896319"/>
                <a:ext cx="588161" cy="6531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Critical </a:t>
                </a:r>
              </a:p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Design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12783688" y="3266486"/>
              <a:ext cx="986375" cy="583065"/>
              <a:chOff x="6629339" y="2896321"/>
              <a:chExt cx="1231440" cy="653142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6629339" y="2911740"/>
                <a:ext cx="1231440" cy="622300"/>
                <a:chOff x="3190537" y="2949575"/>
                <a:chExt cx="1699311" cy="670662"/>
              </a:xfrm>
            </p:grpSpPr>
            <p:sp>
              <p:nvSpPr>
                <p:cNvPr id="63" name="사다리꼴 62"/>
                <p:cNvSpPr/>
                <p:nvPr/>
              </p:nvSpPr>
              <p:spPr>
                <a:xfrm flipH="1" flipV="1">
                  <a:off x="3190537" y="3130723"/>
                  <a:ext cx="1699311" cy="441149"/>
                </a:xfrm>
                <a:prstGeom prst="trapezoid">
                  <a:avLst>
                    <a:gd name="adj" fmla="val 18077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grpSp>
              <p:nvGrpSpPr>
                <p:cNvPr id="64" name="그룹 63"/>
                <p:cNvGrpSpPr/>
                <p:nvPr/>
              </p:nvGrpSpPr>
              <p:grpSpPr>
                <a:xfrm>
                  <a:off x="3292047" y="2949575"/>
                  <a:ext cx="1597801" cy="670662"/>
                  <a:chOff x="1854200" y="1696589"/>
                  <a:chExt cx="2963685" cy="465586"/>
                </a:xfrm>
              </p:grpSpPr>
              <p:sp>
                <p:nvSpPr>
                  <p:cNvPr id="65" name="모서리가 둥근 직사각형 64"/>
                  <p:cNvSpPr/>
                  <p:nvPr/>
                </p:nvSpPr>
                <p:spPr>
                  <a:xfrm>
                    <a:off x="1854200" y="1696589"/>
                    <a:ext cx="2963685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  <p:sp>
                <p:nvSpPr>
                  <p:cNvPr id="66" name="양쪽 모서리가 둥근 사각형 65"/>
                  <p:cNvSpPr/>
                  <p:nvPr/>
                </p:nvSpPr>
                <p:spPr>
                  <a:xfrm>
                    <a:off x="1914844" y="1718066"/>
                    <a:ext cx="2903041" cy="184763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</p:grpSp>
          <p:sp>
            <p:nvSpPr>
              <p:cNvPr id="62" name="직사각형 61"/>
              <p:cNvSpPr/>
              <p:nvPr/>
            </p:nvSpPr>
            <p:spPr>
              <a:xfrm>
                <a:off x="6968245" y="2896321"/>
                <a:ext cx="625642" cy="6531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payload</a:t>
                </a:r>
              </a:p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test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13754225" y="3280250"/>
              <a:ext cx="938595" cy="555532"/>
              <a:chOff x="8507961" y="2911740"/>
              <a:chExt cx="1259037" cy="622300"/>
            </a:xfrm>
          </p:grpSpPr>
          <p:grpSp>
            <p:nvGrpSpPr>
              <p:cNvPr id="55" name="그룹 54"/>
              <p:cNvGrpSpPr/>
              <p:nvPr/>
            </p:nvGrpSpPr>
            <p:grpSpPr>
              <a:xfrm>
                <a:off x="8507961" y="2911740"/>
                <a:ext cx="1259037" cy="622300"/>
                <a:chOff x="3190539" y="2949575"/>
                <a:chExt cx="1737394" cy="670662"/>
              </a:xfrm>
            </p:grpSpPr>
            <p:sp>
              <p:nvSpPr>
                <p:cNvPr id="57" name="사다리꼴 56"/>
                <p:cNvSpPr/>
                <p:nvPr/>
              </p:nvSpPr>
              <p:spPr>
                <a:xfrm flipH="1" flipV="1">
                  <a:off x="3190539" y="3143870"/>
                  <a:ext cx="1737394" cy="428004"/>
                </a:xfrm>
                <a:prstGeom prst="trapezoid">
                  <a:avLst>
                    <a:gd name="adj" fmla="val 15821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grpSp>
              <p:nvGrpSpPr>
                <p:cNvPr id="58" name="그룹 57"/>
                <p:cNvGrpSpPr/>
                <p:nvPr/>
              </p:nvGrpSpPr>
              <p:grpSpPr>
                <a:xfrm>
                  <a:off x="3292046" y="2949575"/>
                  <a:ext cx="1534380" cy="670662"/>
                  <a:chOff x="1854200" y="1696589"/>
                  <a:chExt cx="2846049" cy="465586"/>
                </a:xfrm>
              </p:grpSpPr>
              <p:sp>
                <p:nvSpPr>
                  <p:cNvPr id="59" name="모서리가 둥근 직사각형 58"/>
                  <p:cNvSpPr/>
                  <p:nvPr/>
                </p:nvSpPr>
                <p:spPr>
                  <a:xfrm>
                    <a:off x="1854200" y="1696589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  <p:sp>
                <p:nvSpPr>
                  <p:cNvPr id="60" name="양쪽 모서리가 둥근 사각형 59"/>
                  <p:cNvSpPr/>
                  <p:nvPr/>
                </p:nvSpPr>
                <p:spPr>
                  <a:xfrm>
                    <a:off x="1914843" y="1718066"/>
                    <a:ext cx="2724764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</p:grpSp>
          <p:sp>
            <p:nvSpPr>
              <p:cNvPr id="56" name="직사각형 55"/>
              <p:cNvSpPr/>
              <p:nvPr/>
            </p:nvSpPr>
            <p:spPr>
              <a:xfrm>
                <a:off x="8959213" y="3026411"/>
                <a:ext cx="356524" cy="3929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AIT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40" name="그룹 39"/>
            <p:cNvGrpSpPr/>
            <p:nvPr/>
          </p:nvGrpSpPr>
          <p:grpSpPr>
            <a:xfrm>
              <a:off x="14635961" y="3280256"/>
              <a:ext cx="938594" cy="555533"/>
              <a:chOff x="8507961" y="2911740"/>
              <a:chExt cx="1259037" cy="622300"/>
            </a:xfrm>
          </p:grpSpPr>
          <p:grpSp>
            <p:nvGrpSpPr>
              <p:cNvPr id="49" name="그룹 48"/>
              <p:cNvGrpSpPr/>
              <p:nvPr/>
            </p:nvGrpSpPr>
            <p:grpSpPr>
              <a:xfrm>
                <a:off x="8507961" y="2911740"/>
                <a:ext cx="1259037" cy="622300"/>
                <a:chOff x="3190539" y="2949575"/>
                <a:chExt cx="1737394" cy="670662"/>
              </a:xfrm>
            </p:grpSpPr>
            <p:sp>
              <p:nvSpPr>
                <p:cNvPr id="51" name="사다리꼴 50"/>
                <p:cNvSpPr/>
                <p:nvPr/>
              </p:nvSpPr>
              <p:spPr>
                <a:xfrm flipH="1" flipV="1">
                  <a:off x="3190539" y="3143870"/>
                  <a:ext cx="1737394" cy="428004"/>
                </a:xfrm>
                <a:prstGeom prst="trapezoid">
                  <a:avLst>
                    <a:gd name="adj" fmla="val 15821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grpSp>
              <p:nvGrpSpPr>
                <p:cNvPr id="52" name="그룹 51"/>
                <p:cNvGrpSpPr/>
                <p:nvPr/>
              </p:nvGrpSpPr>
              <p:grpSpPr>
                <a:xfrm>
                  <a:off x="3292046" y="2949575"/>
                  <a:ext cx="1534380" cy="670662"/>
                  <a:chOff x="1854200" y="1696589"/>
                  <a:chExt cx="2846049" cy="465586"/>
                </a:xfrm>
              </p:grpSpPr>
              <p:sp>
                <p:nvSpPr>
                  <p:cNvPr id="53" name="모서리가 둥근 직사각형 52"/>
                  <p:cNvSpPr/>
                  <p:nvPr/>
                </p:nvSpPr>
                <p:spPr>
                  <a:xfrm>
                    <a:off x="1854200" y="1696589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  <p:sp>
                <p:nvSpPr>
                  <p:cNvPr id="54" name="양쪽 모서리가 둥근 사각형 53"/>
                  <p:cNvSpPr/>
                  <p:nvPr/>
                </p:nvSpPr>
                <p:spPr>
                  <a:xfrm>
                    <a:off x="1914843" y="1718066"/>
                    <a:ext cx="2724764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</p:grpSp>
          <p:sp>
            <p:nvSpPr>
              <p:cNvPr id="50" name="직사각형 49"/>
              <p:cNvSpPr/>
              <p:nvPr/>
            </p:nvSpPr>
            <p:spPr>
              <a:xfrm>
                <a:off x="8639173" y="3026407"/>
                <a:ext cx="996616" cy="3929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Prep. Launch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16024865" y="3280256"/>
              <a:ext cx="938593" cy="555533"/>
              <a:chOff x="8507961" y="2911740"/>
              <a:chExt cx="1259037" cy="622300"/>
            </a:xfrm>
          </p:grpSpPr>
          <p:grpSp>
            <p:nvGrpSpPr>
              <p:cNvPr id="43" name="그룹 42"/>
              <p:cNvGrpSpPr/>
              <p:nvPr/>
            </p:nvGrpSpPr>
            <p:grpSpPr>
              <a:xfrm>
                <a:off x="8507961" y="2911740"/>
                <a:ext cx="1259037" cy="622300"/>
                <a:chOff x="3190539" y="2949575"/>
                <a:chExt cx="1737394" cy="670662"/>
              </a:xfrm>
            </p:grpSpPr>
            <p:sp>
              <p:nvSpPr>
                <p:cNvPr id="45" name="사다리꼴 44"/>
                <p:cNvSpPr/>
                <p:nvPr/>
              </p:nvSpPr>
              <p:spPr>
                <a:xfrm flipH="1" flipV="1">
                  <a:off x="3190539" y="3143870"/>
                  <a:ext cx="1737394" cy="428004"/>
                </a:xfrm>
                <a:prstGeom prst="trapezoid">
                  <a:avLst>
                    <a:gd name="adj" fmla="val 15821"/>
                  </a:avLst>
                </a:prstGeom>
                <a:gradFill>
                  <a:gsLst>
                    <a:gs pos="62000">
                      <a:schemeClr val="tx1">
                        <a:alpha val="2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spc="-150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grpSp>
              <p:nvGrpSpPr>
                <p:cNvPr id="46" name="그룹 45"/>
                <p:cNvGrpSpPr/>
                <p:nvPr/>
              </p:nvGrpSpPr>
              <p:grpSpPr>
                <a:xfrm>
                  <a:off x="3292046" y="2949575"/>
                  <a:ext cx="1534380" cy="670662"/>
                  <a:chOff x="1854200" y="1696589"/>
                  <a:chExt cx="2846049" cy="465586"/>
                </a:xfrm>
              </p:grpSpPr>
              <p:sp>
                <p:nvSpPr>
                  <p:cNvPr id="47" name="모서리가 둥근 직사각형 46"/>
                  <p:cNvSpPr/>
                  <p:nvPr/>
                </p:nvSpPr>
                <p:spPr>
                  <a:xfrm>
                    <a:off x="1854200" y="1696589"/>
                    <a:ext cx="2846049" cy="465586"/>
                  </a:xfrm>
                  <a:prstGeom prst="roundRect">
                    <a:avLst>
                      <a:gd name="adj" fmla="val 909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  <p:sp>
                <p:nvSpPr>
                  <p:cNvPr id="48" name="양쪽 모서리가 둥근 사각형 47"/>
                  <p:cNvSpPr/>
                  <p:nvPr/>
                </p:nvSpPr>
                <p:spPr>
                  <a:xfrm>
                    <a:off x="1914843" y="1718066"/>
                    <a:ext cx="2724764" cy="200867"/>
                  </a:xfrm>
                  <a:prstGeom prst="round2SameRect">
                    <a:avLst>
                      <a:gd name="adj1" fmla="val 21561"/>
                      <a:gd name="adj2" fmla="val 0"/>
                    </a:avLst>
                  </a:prstGeom>
                  <a:solidFill>
                    <a:schemeClr val="bg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18000" rtlCol="0" anchor="ctr"/>
                  <a:lstStyle/>
                  <a:p>
                    <a:pPr algn="ctr"/>
                    <a:endParaRPr lang="ko-KR" altLang="en-US" sz="1000" b="1" spc="-15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p:txBody>
              </p:sp>
            </p:grpSp>
          </p:grpSp>
          <p:sp>
            <p:nvSpPr>
              <p:cNvPr id="44" name="직사각형 43"/>
              <p:cNvSpPr/>
              <p:nvPr/>
            </p:nvSpPr>
            <p:spPr>
              <a:xfrm>
                <a:off x="8781095" y="3026407"/>
                <a:ext cx="712777" cy="3929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5000" tIns="35000" rIns="35000" bIns="35000" rtlCol="0" anchor="ctr">
                <a:spAutoFit/>
              </a:bodyPr>
              <a:lstStyle/>
              <a:p>
                <a:pPr algn="ctr"/>
                <a:r>
                  <a:rPr lang="en-US" altLang="ko-KR" sz="900" b="1" spc="-150" dirty="0" smtClean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IOT, Ops</a:t>
                </a:r>
                <a:endParaRPr lang="ko-KR" altLang="en-US" sz="9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42" name="타원 41"/>
            <p:cNvSpPr/>
            <p:nvPr/>
          </p:nvSpPr>
          <p:spPr>
            <a:xfrm>
              <a:off x="9987931" y="2262847"/>
              <a:ext cx="170986" cy="170985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spc="-150">
                <a:solidFill>
                  <a:prstClr val="white"/>
                </a:solidFill>
              </a:endParaRP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395536" y="1268760"/>
            <a:ext cx="138854" cy="180849"/>
            <a:chOff x="6678285" y="5242688"/>
            <a:chExt cx="145109" cy="188996"/>
          </a:xfrm>
        </p:grpSpPr>
        <p:sp>
          <p:nvSpPr>
            <p:cNvPr id="159" name="Freeform 9"/>
            <p:cNvSpPr>
              <a:spLocks noEditPoints="1"/>
            </p:cNvSpPr>
            <p:nvPr/>
          </p:nvSpPr>
          <p:spPr bwMode="auto">
            <a:xfrm>
              <a:off x="6678285" y="5242688"/>
              <a:ext cx="145109" cy="188996"/>
            </a:xfrm>
            <a:custGeom>
              <a:avLst/>
              <a:gdLst/>
              <a:ahLst/>
              <a:cxnLst>
                <a:cxn ang="0">
                  <a:pos x="1040" y="1608"/>
                </a:cxn>
                <a:cxn ang="0">
                  <a:pos x="1262" y="1365"/>
                </a:cxn>
                <a:cxn ang="0">
                  <a:pos x="899" y="1374"/>
                </a:cxn>
                <a:cxn ang="0">
                  <a:pos x="1245" y="1347"/>
                </a:cxn>
                <a:cxn ang="0">
                  <a:pos x="719" y="1502"/>
                </a:cxn>
                <a:cxn ang="0">
                  <a:pos x="1305" y="1335"/>
                </a:cxn>
                <a:cxn ang="0">
                  <a:pos x="1576" y="1216"/>
                </a:cxn>
                <a:cxn ang="0">
                  <a:pos x="898" y="1355"/>
                </a:cxn>
                <a:cxn ang="0">
                  <a:pos x="525" y="1237"/>
                </a:cxn>
                <a:cxn ang="0">
                  <a:pos x="642" y="1089"/>
                </a:cxn>
                <a:cxn ang="0">
                  <a:pos x="869" y="1335"/>
                </a:cxn>
                <a:cxn ang="0">
                  <a:pos x="1295" y="1312"/>
                </a:cxn>
                <a:cxn ang="0">
                  <a:pos x="1091" y="1049"/>
                </a:cxn>
                <a:cxn ang="0">
                  <a:pos x="1281" y="1305"/>
                </a:cxn>
                <a:cxn ang="0">
                  <a:pos x="629" y="1078"/>
                </a:cxn>
                <a:cxn ang="0">
                  <a:pos x="1581" y="1155"/>
                </a:cxn>
                <a:cxn ang="0">
                  <a:pos x="682" y="1048"/>
                </a:cxn>
                <a:cxn ang="0">
                  <a:pos x="525" y="812"/>
                </a:cxn>
                <a:cxn ang="0">
                  <a:pos x="1076" y="1014"/>
                </a:cxn>
                <a:cxn ang="0">
                  <a:pos x="1348" y="750"/>
                </a:cxn>
                <a:cxn ang="0">
                  <a:pos x="1521" y="766"/>
                </a:cxn>
                <a:cxn ang="0">
                  <a:pos x="1019" y="665"/>
                </a:cxn>
                <a:cxn ang="0">
                  <a:pos x="1054" y="1000"/>
                </a:cxn>
                <a:cxn ang="0">
                  <a:pos x="1060" y="626"/>
                </a:cxn>
                <a:cxn ang="0">
                  <a:pos x="1230" y="534"/>
                </a:cxn>
                <a:cxn ang="0">
                  <a:pos x="1341" y="718"/>
                </a:cxn>
                <a:cxn ang="0">
                  <a:pos x="841" y="523"/>
                </a:cxn>
                <a:cxn ang="0">
                  <a:pos x="800" y="517"/>
                </a:cxn>
                <a:cxn ang="0">
                  <a:pos x="862" y="502"/>
                </a:cxn>
                <a:cxn ang="0">
                  <a:pos x="1198" y="502"/>
                </a:cxn>
                <a:cxn ang="0">
                  <a:pos x="1296" y="486"/>
                </a:cxn>
                <a:cxn ang="0">
                  <a:pos x="1588" y="734"/>
                </a:cxn>
                <a:cxn ang="0">
                  <a:pos x="1620" y="1151"/>
                </a:cxn>
                <a:cxn ang="0">
                  <a:pos x="1590" y="1224"/>
                </a:cxn>
                <a:cxn ang="0">
                  <a:pos x="1426" y="1521"/>
                </a:cxn>
                <a:cxn ang="0">
                  <a:pos x="1074" y="1659"/>
                </a:cxn>
                <a:cxn ang="0">
                  <a:pos x="731" y="1569"/>
                </a:cxn>
                <a:cxn ang="0">
                  <a:pos x="673" y="1514"/>
                </a:cxn>
                <a:cxn ang="0">
                  <a:pos x="435" y="1266"/>
                </a:cxn>
                <a:cxn ang="0">
                  <a:pos x="457" y="841"/>
                </a:cxn>
                <a:cxn ang="0">
                  <a:pos x="508" y="780"/>
                </a:cxn>
                <a:cxn ang="0">
                  <a:pos x="841" y="449"/>
                </a:cxn>
                <a:cxn ang="0">
                  <a:pos x="1230" y="439"/>
                </a:cxn>
                <a:cxn ang="0">
                  <a:pos x="648" y="417"/>
                </a:cxn>
                <a:cxn ang="0">
                  <a:pos x="334" y="832"/>
                </a:cxn>
                <a:cxn ang="0">
                  <a:pos x="384" y="1368"/>
                </a:cxn>
                <a:cxn ang="0">
                  <a:pos x="768" y="1717"/>
                </a:cxn>
                <a:cxn ang="0">
                  <a:pos x="1306" y="1717"/>
                </a:cxn>
                <a:cxn ang="0">
                  <a:pos x="1689" y="1368"/>
                </a:cxn>
                <a:cxn ang="0">
                  <a:pos x="1739" y="832"/>
                </a:cxn>
                <a:cxn ang="0">
                  <a:pos x="1424" y="417"/>
                </a:cxn>
                <a:cxn ang="0">
                  <a:pos x="1117" y="4"/>
                </a:cxn>
                <a:cxn ang="0">
                  <a:pos x="1685" y="228"/>
                </a:cxn>
                <a:cxn ang="0">
                  <a:pos x="2025" y="724"/>
                </a:cxn>
                <a:cxn ang="0">
                  <a:pos x="2031" y="1336"/>
                </a:cxn>
                <a:cxn ang="0">
                  <a:pos x="1127" y="2670"/>
                </a:cxn>
                <a:cxn ang="0">
                  <a:pos x="946" y="2670"/>
                </a:cxn>
                <a:cxn ang="0">
                  <a:pos x="43" y="1336"/>
                </a:cxn>
                <a:cxn ang="0">
                  <a:pos x="48" y="724"/>
                </a:cxn>
                <a:cxn ang="0">
                  <a:pos x="388" y="228"/>
                </a:cxn>
                <a:cxn ang="0">
                  <a:pos x="955" y="4"/>
                </a:cxn>
              </a:cxnLst>
              <a:rect l="0" t="0" r="r" b="b"/>
              <a:pathLst>
                <a:path w="2073" h="2701">
                  <a:moveTo>
                    <a:pt x="854" y="1394"/>
                  </a:moveTo>
                  <a:lnTo>
                    <a:pt x="736" y="1517"/>
                  </a:lnTo>
                  <a:lnTo>
                    <a:pt x="740" y="1524"/>
                  </a:lnTo>
                  <a:lnTo>
                    <a:pt x="743" y="1540"/>
                  </a:lnTo>
                  <a:lnTo>
                    <a:pt x="743" y="1542"/>
                  </a:lnTo>
                  <a:lnTo>
                    <a:pt x="1035" y="1615"/>
                  </a:lnTo>
                  <a:lnTo>
                    <a:pt x="1039" y="1608"/>
                  </a:lnTo>
                  <a:lnTo>
                    <a:pt x="1040" y="1608"/>
                  </a:lnTo>
                  <a:lnTo>
                    <a:pt x="879" y="1396"/>
                  </a:lnTo>
                  <a:lnTo>
                    <a:pt x="869" y="1398"/>
                  </a:lnTo>
                  <a:lnTo>
                    <a:pt x="857" y="1396"/>
                  </a:lnTo>
                  <a:lnTo>
                    <a:pt x="854" y="1394"/>
                  </a:lnTo>
                  <a:close/>
                  <a:moveTo>
                    <a:pt x="1291" y="1360"/>
                  </a:moveTo>
                  <a:lnTo>
                    <a:pt x="1285" y="1365"/>
                  </a:lnTo>
                  <a:lnTo>
                    <a:pt x="1274" y="1367"/>
                  </a:lnTo>
                  <a:lnTo>
                    <a:pt x="1262" y="1365"/>
                  </a:lnTo>
                  <a:lnTo>
                    <a:pt x="1086" y="1613"/>
                  </a:lnTo>
                  <a:lnTo>
                    <a:pt x="1388" y="1489"/>
                  </a:lnTo>
                  <a:lnTo>
                    <a:pt x="1386" y="1480"/>
                  </a:lnTo>
                  <a:lnTo>
                    <a:pt x="1389" y="1465"/>
                  </a:lnTo>
                  <a:lnTo>
                    <a:pt x="1393" y="1459"/>
                  </a:lnTo>
                  <a:lnTo>
                    <a:pt x="1291" y="1360"/>
                  </a:lnTo>
                  <a:close/>
                  <a:moveTo>
                    <a:pt x="1245" y="1344"/>
                  </a:moveTo>
                  <a:lnTo>
                    <a:pt x="899" y="1374"/>
                  </a:lnTo>
                  <a:lnTo>
                    <a:pt x="898" y="1378"/>
                  </a:lnTo>
                  <a:lnTo>
                    <a:pt x="891" y="1387"/>
                  </a:lnTo>
                  <a:lnTo>
                    <a:pt x="1052" y="1601"/>
                  </a:lnTo>
                  <a:lnTo>
                    <a:pt x="1062" y="1599"/>
                  </a:lnTo>
                  <a:lnTo>
                    <a:pt x="1074" y="1601"/>
                  </a:lnTo>
                  <a:lnTo>
                    <a:pt x="1076" y="1603"/>
                  </a:lnTo>
                  <a:lnTo>
                    <a:pt x="1250" y="1356"/>
                  </a:lnTo>
                  <a:lnTo>
                    <a:pt x="1245" y="1347"/>
                  </a:lnTo>
                  <a:lnTo>
                    <a:pt x="1245" y="1344"/>
                  </a:lnTo>
                  <a:close/>
                  <a:moveTo>
                    <a:pt x="530" y="1286"/>
                  </a:moveTo>
                  <a:lnTo>
                    <a:pt x="525" y="1296"/>
                  </a:lnTo>
                  <a:lnTo>
                    <a:pt x="521" y="1300"/>
                  </a:lnTo>
                  <a:lnTo>
                    <a:pt x="684" y="1505"/>
                  </a:lnTo>
                  <a:lnTo>
                    <a:pt x="688" y="1502"/>
                  </a:lnTo>
                  <a:lnTo>
                    <a:pt x="703" y="1499"/>
                  </a:lnTo>
                  <a:lnTo>
                    <a:pt x="719" y="1502"/>
                  </a:lnTo>
                  <a:lnTo>
                    <a:pt x="725" y="1507"/>
                  </a:lnTo>
                  <a:lnTo>
                    <a:pt x="845" y="1385"/>
                  </a:lnTo>
                  <a:lnTo>
                    <a:pt x="839" y="1378"/>
                  </a:lnTo>
                  <a:lnTo>
                    <a:pt x="837" y="1369"/>
                  </a:lnTo>
                  <a:lnTo>
                    <a:pt x="530" y="1286"/>
                  </a:lnTo>
                  <a:close/>
                  <a:moveTo>
                    <a:pt x="1572" y="1211"/>
                  </a:moveTo>
                  <a:lnTo>
                    <a:pt x="1303" y="1330"/>
                  </a:lnTo>
                  <a:lnTo>
                    <a:pt x="1305" y="1335"/>
                  </a:lnTo>
                  <a:lnTo>
                    <a:pt x="1302" y="1347"/>
                  </a:lnTo>
                  <a:lnTo>
                    <a:pt x="1300" y="1351"/>
                  </a:lnTo>
                  <a:lnTo>
                    <a:pt x="1403" y="1448"/>
                  </a:lnTo>
                  <a:lnTo>
                    <a:pt x="1410" y="1444"/>
                  </a:lnTo>
                  <a:lnTo>
                    <a:pt x="1426" y="1440"/>
                  </a:lnTo>
                  <a:lnTo>
                    <a:pt x="1440" y="1444"/>
                  </a:lnTo>
                  <a:lnTo>
                    <a:pt x="1578" y="1217"/>
                  </a:lnTo>
                  <a:lnTo>
                    <a:pt x="1576" y="1216"/>
                  </a:lnTo>
                  <a:lnTo>
                    <a:pt x="1572" y="1211"/>
                  </a:lnTo>
                  <a:close/>
                  <a:moveTo>
                    <a:pt x="1069" y="1097"/>
                  </a:moveTo>
                  <a:lnTo>
                    <a:pt x="1054" y="1105"/>
                  </a:lnTo>
                  <a:lnTo>
                    <a:pt x="1036" y="1108"/>
                  </a:lnTo>
                  <a:lnTo>
                    <a:pt x="1018" y="1105"/>
                  </a:lnTo>
                  <a:lnTo>
                    <a:pt x="1015" y="1103"/>
                  </a:lnTo>
                  <a:lnTo>
                    <a:pt x="891" y="1344"/>
                  </a:lnTo>
                  <a:lnTo>
                    <a:pt x="898" y="1355"/>
                  </a:lnTo>
                  <a:lnTo>
                    <a:pt x="899" y="1360"/>
                  </a:lnTo>
                  <a:lnTo>
                    <a:pt x="1244" y="1330"/>
                  </a:lnTo>
                  <a:lnTo>
                    <a:pt x="1245" y="1323"/>
                  </a:lnTo>
                  <a:lnTo>
                    <a:pt x="1249" y="1316"/>
                  </a:lnTo>
                  <a:lnTo>
                    <a:pt x="1069" y="1097"/>
                  </a:lnTo>
                  <a:close/>
                  <a:moveTo>
                    <a:pt x="640" y="1088"/>
                  </a:moveTo>
                  <a:lnTo>
                    <a:pt x="522" y="1234"/>
                  </a:lnTo>
                  <a:lnTo>
                    <a:pt x="525" y="1237"/>
                  </a:lnTo>
                  <a:lnTo>
                    <a:pt x="533" y="1251"/>
                  </a:lnTo>
                  <a:lnTo>
                    <a:pt x="535" y="1266"/>
                  </a:lnTo>
                  <a:lnTo>
                    <a:pt x="534" y="1273"/>
                  </a:lnTo>
                  <a:lnTo>
                    <a:pt x="839" y="1354"/>
                  </a:lnTo>
                  <a:lnTo>
                    <a:pt x="845" y="1347"/>
                  </a:lnTo>
                  <a:lnTo>
                    <a:pt x="665" y="1089"/>
                  </a:lnTo>
                  <a:lnTo>
                    <a:pt x="653" y="1091"/>
                  </a:lnTo>
                  <a:lnTo>
                    <a:pt x="642" y="1089"/>
                  </a:lnTo>
                  <a:lnTo>
                    <a:pt x="640" y="1088"/>
                  </a:lnTo>
                  <a:close/>
                  <a:moveTo>
                    <a:pt x="981" y="1055"/>
                  </a:moveTo>
                  <a:lnTo>
                    <a:pt x="683" y="1065"/>
                  </a:lnTo>
                  <a:lnTo>
                    <a:pt x="682" y="1072"/>
                  </a:lnTo>
                  <a:lnTo>
                    <a:pt x="676" y="1080"/>
                  </a:lnTo>
                  <a:lnTo>
                    <a:pt x="856" y="1338"/>
                  </a:lnTo>
                  <a:lnTo>
                    <a:pt x="857" y="1337"/>
                  </a:lnTo>
                  <a:lnTo>
                    <a:pt x="869" y="1335"/>
                  </a:lnTo>
                  <a:lnTo>
                    <a:pt x="879" y="1337"/>
                  </a:lnTo>
                  <a:lnTo>
                    <a:pt x="1002" y="1096"/>
                  </a:lnTo>
                  <a:lnTo>
                    <a:pt x="991" y="1086"/>
                  </a:lnTo>
                  <a:lnTo>
                    <a:pt x="984" y="1071"/>
                  </a:lnTo>
                  <a:lnTo>
                    <a:pt x="981" y="1055"/>
                  </a:lnTo>
                  <a:close/>
                  <a:moveTo>
                    <a:pt x="1439" y="1031"/>
                  </a:moveTo>
                  <a:lnTo>
                    <a:pt x="1294" y="1311"/>
                  </a:lnTo>
                  <a:lnTo>
                    <a:pt x="1295" y="1312"/>
                  </a:lnTo>
                  <a:lnTo>
                    <a:pt x="1298" y="1316"/>
                  </a:lnTo>
                  <a:lnTo>
                    <a:pt x="1566" y="1197"/>
                  </a:lnTo>
                  <a:lnTo>
                    <a:pt x="1564" y="1187"/>
                  </a:lnTo>
                  <a:lnTo>
                    <a:pt x="1568" y="1172"/>
                  </a:lnTo>
                  <a:lnTo>
                    <a:pt x="1572" y="1165"/>
                  </a:lnTo>
                  <a:lnTo>
                    <a:pt x="1439" y="1031"/>
                  </a:lnTo>
                  <a:close/>
                  <a:moveTo>
                    <a:pt x="1425" y="1028"/>
                  </a:moveTo>
                  <a:lnTo>
                    <a:pt x="1091" y="1049"/>
                  </a:lnTo>
                  <a:lnTo>
                    <a:pt x="1092" y="1052"/>
                  </a:lnTo>
                  <a:lnTo>
                    <a:pt x="1089" y="1071"/>
                  </a:lnTo>
                  <a:lnTo>
                    <a:pt x="1081" y="1086"/>
                  </a:lnTo>
                  <a:lnTo>
                    <a:pt x="1080" y="1087"/>
                  </a:lnTo>
                  <a:lnTo>
                    <a:pt x="1260" y="1307"/>
                  </a:lnTo>
                  <a:lnTo>
                    <a:pt x="1262" y="1306"/>
                  </a:lnTo>
                  <a:lnTo>
                    <a:pt x="1274" y="1304"/>
                  </a:lnTo>
                  <a:lnTo>
                    <a:pt x="1281" y="1305"/>
                  </a:lnTo>
                  <a:lnTo>
                    <a:pt x="1425" y="1028"/>
                  </a:lnTo>
                  <a:close/>
                  <a:moveTo>
                    <a:pt x="502" y="849"/>
                  </a:moveTo>
                  <a:lnTo>
                    <a:pt x="501" y="849"/>
                  </a:lnTo>
                  <a:lnTo>
                    <a:pt x="492" y="851"/>
                  </a:lnTo>
                  <a:lnTo>
                    <a:pt x="492" y="1218"/>
                  </a:lnTo>
                  <a:lnTo>
                    <a:pt x="501" y="1219"/>
                  </a:lnTo>
                  <a:lnTo>
                    <a:pt x="510" y="1224"/>
                  </a:lnTo>
                  <a:lnTo>
                    <a:pt x="629" y="1078"/>
                  </a:lnTo>
                  <a:lnTo>
                    <a:pt x="625" y="1072"/>
                  </a:lnTo>
                  <a:lnTo>
                    <a:pt x="622" y="1060"/>
                  </a:lnTo>
                  <a:lnTo>
                    <a:pt x="625" y="1048"/>
                  </a:lnTo>
                  <a:lnTo>
                    <a:pt x="630" y="1038"/>
                  </a:lnTo>
                  <a:lnTo>
                    <a:pt x="502" y="849"/>
                  </a:lnTo>
                  <a:close/>
                  <a:moveTo>
                    <a:pt x="1548" y="801"/>
                  </a:moveTo>
                  <a:lnTo>
                    <a:pt x="1447" y="1019"/>
                  </a:lnTo>
                  <a:lnTo>
                    <a:pt x="1581" y="1155"/>
                  </a:lnTo>
                  <a:lnTo>
                    <a:pt x="1589" y="1151"/>
                  </a:lnTo>
                  <a:lnTo>
                    <a:pt x="1593" y="1150"/>
                  </a:lnTo>
                  <a:lnTo>
                    <a:pt x="1556" y="802"/>
                  </a:lnTo>
                  <a:lnTo>
                    <a:pt x="1548" y="801"/>
                  </a:lnTo>
                  <a:close/>
                  <a:moveTo>
                    <a:pt x="759" y="773"/>
                  </a:moveTo>
                  <a:lnTo>
                    <a:pt x="669" y="1034"/>
                  </a:lnTo>
                  <a:lnTo>
                    <a:pt x="675" y="1037"/>
                  </a:lnTo>
                  <a:lnTo>
                    <a:pt x="682" y="1048"/>
                  </a:lnTo>
                  <a:lnTo>
                    <a:pt x="683" y="1051"/>
                  </a:lnTo>
                  <a:lnTo>
                    <a:pt x="983" y="1040"/>
                  </a:lnTo>
                  <a:lnTo>
                    <a:pt x="984" y="1034"/>
                  </a:lnTo>
                  <a:lnTo>
                    <a:pt x="991" y="1019"/>
                  </a:lnTo>
                  <a:lnTo>
                    <a:pt x="996" y="1015"/>
                  </a:lnTo>
                  <a:lnTo>
                    <a:pt x="759" y="773"/>
                  </a:lnTo>
                  <a:close/>
                  <a:moveTo>
                    <a:pt x="745" y="769"/>
                  </a:moveTo>
                  <a:lnTo>
                    <a:pt x="525" y="812"/>
                  </a:lnTo>
                  <a:lnTo>
                    <a:pt x="522" y="828"/>
                  </a:lnTo>
                  <a:lnTo>
                    <a:pt x="513" y="841"/>
                  </a:lnTo>
                  <a:lnTo>
                    <a:pt x="642" y="1031"/>
                  </a:lnTo>
                  <a:lnTo>
                    <a:pt x="653" y="1029"/>
                  </a:lnTo>
                  <a:lnTo>
                    <a:pt x="656" y="1029"/>
                  </a:lnTo>
                  <a:lnTo>
                    <a:pt x="745" y="769"/>
                  </a:lnTo>
                  <a:close/>
                  <a:moveTo>
                    <a:pt x="1303" y="767"/>
                  </a:moveTo>
                  <a:lnTo>
                    <a:pt x="1076" y="1014"/>
                  </a:lnTo>
                  <a:lnTo>
                    <a:pt x="1081" y="1019"/>
                  </a:lnTo>
                  <a:lnTo>
                    <a:pt x="1089" y="1034"/>
                  </a:lnTo>
                  <a:lnTo>
                    <a:pt x="1426" y="1014"/>
                  </a:lnTo>
                  <a:lnTo>
                    <a:pt x="1324" y="770"/>
                  </a:lnTo>
                  <a:lnTo>
                    <a:pt x="1318" y="771"/>
                  </a:lnTo>
                  <a:lnTo>
                    <a:pt x="1307" y="769"/>
                  </a:lnTo>
                  <a:lnTo>
                    <a:pt x="1303" y="767"/>
                  </a:lnTo>
                  <a:close/>
                  <a:moveTo>
                    <a:pt x="1348" y="750"/>
                  </a:moveTo>
                  <a:lnTo>
                    <a:pt x="1348" y="752"/>
                  </a:lnTo>
                  <a:lnTo>
                    <a:pt x="1341" y="762"/>
                  </a:lnTo>
                  <a:lnTo>
                    <a:pt x="1338" y="764"/>
                  </a:lnTo>
                  <a:lnTo>
                    <a:pt x="1438" y="1002"/>
                  </a:lnTo>
                  <a:lnTo>
                    <a:pt x="1535" y="796"/>
                  </a:lnTo>
                  <a:lnTo>
                    <a:pt x="1527" y="786"/>
                  </a:lnTo>
                  <a:lnTo>
                    <a:pt x="1522" y="775"/>
                  </a:lnTo>
                  <a:lnTo>
                    <a:pt x="1521" y="766"/>
                  </a:lnTo>
                  <a:lnTo>
                    <a:pt x="1348" y="750"/>
                  </a:lnTo>
                  <a:close/>
                  <a:moveTo>
                    <a:pt x="1006" y="655"/>
                  </a:moveTo>
                  <a:lnTo>
                    <a:pt x="770" y="762"/>
                  </a:lnTo>
                  <a:lnTo>
                    <a:pt x="1007" y="1005"/>
                  </a:lnTo>
                  <a:lnTo>
                    <a:pt x="1018" y="1000"/>
                  </a:lnTo>
                  <a:lnTo>
                    <a:pt x="1028" y="998"/>
                  </a:lnTo>
                  <a:lnTo>
                    <a:pt x="1023" y="666"/>
                  </a:lnTo>
                  <a:lnTo>
                    <a:pt x="1019" y="665"/>
                  </a:lnTo>
                  <a:lnTo>
                    <a:pt x="1008" y="658"/>
                  </a:lnTo>
                  <a:lnTo>
                    <a:pt x="1006" y="655"/>
                  </a:lnTo>
                  <a:close/>
                  <a:moveTo>
                    <a:pt x="1057" y="653"/>
                  </a:moveTo>
                  <a:lnTo>
                    <a:pt x="1052" y="658"/>
                  </a:lnTo>
                  <a:lnTo>
                    <a:pt x="1043" y="665"/>
                  </a:lnTo>
                  <a:lnTo>
                    <a:pt x="1038" y="666"/>
                  </a:lnTo>
                  <a:lnTo>
                    <a:pt x="1043" y="998"/>
                  </a:lnTo>
                  <a:lnTo>
                    <a:pt x="1054" y="1000"/>
                  </a:lnTo>
                  <a:lnTo>
                    <a:pt x="1064" y="1004"/>
                  </a:lnTo>
                  <a:lnTo>
                    <a:pt x="1293" y="757"/>
                  </a:lnTo>
                  <a:lnTo>
                    <a:pt x="1290" y="752"/>
                  </a:lnTo>
                  <a:lnTo>
                    <a:pt x="1287" y="740"/>
                  </a:lnTo>
                  <a:lnTo>
                    <a:pt x="1289" y="736"/>
                  </a:lnTo>
                  <a:lnTo>
                    <a:pt x="1057" y="653"/>
                  </a:lnTo>
                  <a:close/>
                  <a:moveTo>
                    <a:pt x="1213" y="523"/>
                  </a:moveTo>
                  <a:lnTo>
                    <a:pt x="1060" y="626"/>
                  </a:lnTo>
                  <a:lnTo>
                    <a:pt x="1062" y="636"/>
                  </a:lnTo>
                  <a:lnTo>
                    <a:pt x="1061" y="640"/>
                  </a:lnTo>
                  <a:lnTo>
                    <a:pt x="1293" y="723"/>
                  </a:lnTo>
                  <a:lnTo>
                    <a:pt x="1296" y="718"/>
                  </a:lnTo>
                  <a:lnTo>
                    <a:pt x="1305" y="712"/>
                  </a:lnTo>
                  <a:lnTo>
                    <a:pt x="1259" y="534"/>
                  </a:lnTo>
                  <a:lnTo>
                    <a:pt x="1246" y="536"/>
                  </a:lnTo>
                  <a:lnTo>
                    <a:pt x="1230" y="534"/>
                  </a:lnTo>
                  <a:lnTo>
                    <a:pt x="1216" y="526"/>
                  </a:lnTo>
                  <a:lnTo>
                    <a:pt x="1213" y="523"/>
                  </a:lnTo>
                  <a:close/>
                  <a:moveTo>
                    <a:pt x="1281" y="521"/>
                  </a:moveTo>
                  <a:lnTo>
                    <a:pt x="1276" y="526"/>
                  </a:lnTo>
                  <a:lnTo>
                    <a:pt x="1272" y="529"/>
                  </a:lnTo>
                  <a:lnTo>
                    <a:pt x="1318" y="709"/>
                  </a:lnTo>
                  <a:lnTo>
                    <a:pt x="1330" y="711"/>
                  </a:lnTo>
                  <a:lnTo>
                    <a:pt x="1341" y="718"/>
                  </a:lnTo>
                  <a:lnTo>
                    <a:pt x="1348" y="728"/>
                  </a:lnTo>
                  <a:lnTo>
                    <a:pt x="1349" y="736"/>
                  </a:lnTo>
                  <a:lnTo>
                    <a:pt x="1522" y="752"/>
                  </a:lnTo>
                  <a:lnTo>
                    <a:pt x="1522" y="750"/>
                  </a:lnTo>
                  <a:lnTo>
                    <a:pt x="1526" y="741"/>
                  </a:lnTo>
                  <a:lnTo>
                    <a:pt x="1281" y="521"/>
                  </a:lnTo>
                  <a:close/>
                  <a:moveTo>
                    <a:pt x="850" y="517"/>
                  </a:moveTo>
                  <a:lnTo>
                    <a:pt x="841" y="523"/>
                  </a:lnTo>
                  <a:lnTo>
                    <a:pt x="826" y="526"/>
                  </a:lnTo>
                  <a:lnTo>
                    <a:pt x="819" y="525"/>
                  </a:lnTo>
                  <a:lnTo>
                    <a:pt x="767" y="748"/>
                  </a:lnTo>
                  <a:lnTo>
                    <a:pt x="1001" y="642"/>
                  </a:lnTo>
                  <a:lnTo>
                    <a:pt x="1000" y="636"/>
                  </a:lnTo>
                  <a:lnTo>
                    <a:pt x="1002" y="625"/>
                  </a:lnTo>
                  <a:lnTo>
                    <a:pt x="850" y="517"/>
                  </a:lnTo>
                  <a:close/>
                  <a:moveTo>
                    <a:pt x="800" y="517"/>
                  </a:moveTo>
                  <a:lnTo>
                    <a:pt x="518" y="789"/>
                  </a:lnTo>
                  <a:lnTo>
                    <a:pt x="522" y="796"/>
                  </a:lnTo>
                  <a:lnTo>
                    <a:pt x="522" y="797"/>
                  </a:lnTo>
                  <a:lnTo>
                    <a:pt x="751" y="753"/>
                  </a:lnTo>
                  <a:lnTo>
                    <a:pt x="805" y="520"/>
                  </a:lnTo>
                  <a:lnTo>
                    <a:pt x="800" y="517"/>
                  </a:lnTo>
                  <a:close/>
                  <a:moveTo>
                    <a:pt x="864" y="493"/>
                  </a:moveTo>
                  <a:lnTo>
                    <a:pt x="862" y="502"/>
                  </a:lnTo>
                  <a:lnTo>
                    <a:pt x="860" y="505"/>
                  </a:lnTo>
                  <a:lnTo>
                    <a:pt x="1011" y="613"/>
                  </a:lnTo>
                  <a:lnTo>
                    <a:pt x="1019" y="608"/>
                  </a:lnTo>
                  <a:lnTo>
                    <a:pt x="1031" y="605"/>
                  </a:lnTo>
                  <a:lnTo>
                    <a:pt x="1043" y="608"/>
                  </a:lnTo>
                  <a:lnTo>
                    <a:pt x="1051" y="613"/>
                  </a:lnTo>
                  <a:lnTo>
                    <a:pt x="1203" y="511"/>
                  </a:lnTo>
                  <a:lnTo>
                    <a:pt x="1198" y="502"/>
                  </a:lnTo>
                  <a:lnTo>
                    <a:pt x="1197" y="493"/>
                  </a:lnTo>
                  <a:lnTo>
                    <a:pt x="864" y="493"/>
                  </a:lnTo>
                  <a:close/>
                  <a:moveTo>
                    <a:pt x="1246" y="437"/>
                  </a:moveTo>
                  <a:lnTo>
                    <a:pt x="1262" y="439"/>
                  </a:lnTo>
                  <a:lnTo>
                    <a:pt x="1276" y="446"/>
                  </a:lnTo>
                  <a:lnTo>
                    <a:pt x="1286" y="457"/>
                  </a:lnTo>
                  <a:lnTo>
                    <a:pt x="1294" y="471"/>
                  </a:lnTo>
                  <a:lnTo>
                    <a:pt x="1296" y="486"/>
                  </a:lnTo>
                  <a:lnTo>
                    <a:pt x="1294" y="502"/>
                  </a:lnTo>
                  <a:lnTo>
                    <a:pt x="1290" y="509"/>
                  </a:lnTo>
                  <a:lnTo>
                    <a:pt x="1534" y="731"/>
                  </a:lnTo>
                  <a:lnTo>
                    <a:pt x="1535" y="730"/>
                  </a:lnTo>
                  <a:lnTo>
                    <a:pt x="1546" y="724"/>
                  </a:lnTo>
                  <a:lnTo>
                    <a:pt x="1559" y="722"/>
                  </a:lnTo>
                  <a:lnTo>
                    <a:pt x="1575" y="725"/>
                  </a:lnTo>
                  <a:lnTo>
                    <a:pt x="1588" y="734"/>
                  </a:lnTo>
                  <a:lnTo>
                    <a:pt x="1596" y="747"/>
                  </a:lnTo>
                  <a:lnTo>
                    <a:pt x="1600" y="763"/>
                  </a:lnTo>
                  <a:lnTo>
                    <a:pt x="1596" y="779"/>
                  </a:lnTo>
                  <a:lnTo>
                    <a:pt x="1588" y="792"/>
                  </a:lnTo>
                  <a:lnTo>
                    <a:pt x="1575" y="800"/>
                  </a:lnTo>
                  <a:lnTo>
                    <a:pt x="1571" y="801"/>
                  </a:lnTo>
                  <a:lnTo>
                    <a:pt x="1607" y="1148"/>
                  </a:lnTo>
                  <a:lnTo>
                    <a:pt x="1620" y="1151"/>
                  </a:lnTo>
                  <a:lnTo>
                    <a:pt x="1633" y="1159"/>
                  </a:lnTo>
                  <a:lnTo>
                    <a:pt x="1641" y="1172"/>
                  </a:lnTo>
                  <a:lnTo>
                    <a:pt x="1645" y="1187"/>
                  </a:lnTo>
                  <a:lnTo>
                    <a:pt x="1641" y="1203"/>
                  </a:lnTo>
                  <a:lnTo>
                    <a:pt x="1633" y="1216"/>
                  </a:lnTo>
                  <a:lnTo>
                    <a:pt x="1620" y="1224"/>
                  </a:lnTo>
                  <a:lnTo>
                    <a:pt x="1605" y="1228"/>
                  </a:lnTo>
                  <a:lnTo>
                    <a:pt x="1590" y="1224"/>
                  </a:lnTo>
                  <a:lnTo>
                    <a:pt x="1452" y="1451"/>
                  </a:lnTo>
                  <a:lnTo>
                    <a:pt x="1454" y="1452"/>
                  </a:lnTo>
                  <a:lnTo>
                    <a:pt x="1463" y="1465"/>
                  </a:lnTo>
                  <a:lnTo>
                    <a:pt x="1466" y="1480"/>
                  </a:lnTo>
                  <a:lnTo>
                    <a:pt x="1463" y="1496"/>
                  </a:lnTo>
                  <a:lnTo>
                    <a:pt x="1454" y="1509"/>
                  </a:lnTo>
                  <a:lnTo>
                    <a:pt x="1441" y="1517"/>
                  </a:lnTo>
                  <a:lnTo>
                    <a:pt x="1426" y="1521"/>
                  </a:lnTo>
                  <a:lnTo>
                    <a:pt x="1410" y="1517"/>
                  </a:lnTo>
                  <a:lnTo>
                    <a:pt x="1398" y="1509"/>
                  </a:lnTo>
                  <a:lnTo>
                    <a:pt x="1393" y="1502"/>
                  </a:lnTo>
                  <a:lnTo>
                    <a:pt x="1092" y="1626"/>
                  </a:lnTo>
                  <a:lnTo>
                    <a:pt x="1093" y="1630"/>
                  </a:lnTo>
                  <a:lnTo>
                    <a:pt x="1091" y="1641"/>
                  </a:lnTo>
                  <a:lnTo>
                    <a:pt x="1083" y="1652"/>
                  </a:lnTo>
                  <a:lnTo>
                    <a:pt x="1074" y="1659"/>
                  </a:lnTo>
                  <a:lnTo>
                    <a:pt x="1062" y="1661"/>
                  </a:lnTo>
                  <a:lnTo>
                    <a:pt x="1050" y="1659"/>
                  </a:lnTo>
                  <a:lnTo>
                    <a:pt x="1039" y="1652"/>
                  </a:lnTo>
                  <a:lnTo>
                    <a:pt x="1033" y="1641"/>
                  </a:lnTo>
                  <a:lnTo>
                    <a:pt x="1031" y="1630"/>
                  </a:lnTo>
                  <a:lnTo>
                    <a:pt x="1031" y="1628"/>
                  </a:lnTo>
                  <a:lnTo>
                    <a:pt x="740" y="1556"/>
                  </a:lnTo>
                  <a:lnTo>
                    <a:pt x="731" y="1569"/>
                  </a:lnTo>
                  <a:lnTo>
                    <a:pt x="719" y="1577"/>
                  </a:lnTo>
                  <a:lnTo>
                    <a:pt x="703" y="1580"/>
                  </a:lnTo>
                  <a:lnTo>
                    <a:pt x="688" y="1577"/>
                  </a:lnTo>
                  <a:lnTo>
                    <a:pt x="675" y="1569"/>
                  </a:lnTo>
                  <a:lnTo>
                    <a:pt x="666" y="1556"/>
                  </a:lnTo>
                  <a:lnTo>
                    <a:pt x="663" y="1540"/>
                  </a:lnTo>
                  <a:lnTo>
                    <a:pt x="666" y="1524"/>
                  </a:lnTo>
                  <a:lnTo>
                    <a:pt x="673" y="1514"/>
                  </a:lnTo>
                  <a:lnTo>
                    <a:pt x="509" y="1309"/>
                  </a:lnTo>
                  <a:lnTo>
                    <a:pt x="501" y="1314"/>
                  </a:lnTo>
                  <a:lnTo>
                    <a:pt x="486" y="1316"/>
                  </a:lnTo>
                  <a:lnTo>
                    <a:pt x="470" y="1314"/>
                  </a:lnTo>
                  <a:lnTo>
                    <a:pt x="456" y="1307"/>
                  </a:lnTo>
                  <a:lnTo>
                    <a:pt x="445" y="1296"/>
                  </a:lnTo>
                  <a:lnTo>
                    <a:pt x="437" y="1282"/>
                  </a:lnTo>
                  <a:lnTo>
                    <a:pt x="435" y="1266"/>
                  </a:lnTo>
                  <a:lnTo>
                    <a:pt x="437" y="1251"/>
                  </a:lnTo>
                  <a:lnTo>
                    <a:pt x="445" y="1237"/>
                  </a:lnTo>
                  <a:lnTo>
                    <a:pt x="456" y="1227"/>
                  </a:lnTo>
                  <a:lnTo>
                    <a:pt x="470" y="1219"/>
                  </a:lnTo>
                  <a:lnTo>
                    <a:pt x="478" y="1218"/>
                  </a:lnTo>
                  <a:lnTo>
                    <a:pt x="478" y="851"/>
                  </a:lnTo>
                  <a:lnTo>
                    <a:pt x="470" y="849"/>
                  </a:lnTo>
                  <a:lnTo>
                    <a:pt x="457" y="841"/>
                  </a:lnTo>
                  <a:lnTo>
                    <a:pt x="448" y="828"/>
                  </a:lnTo>
                  <a:lnTo>
                    <a:pt x="445" y="812"/>
                  </a:lnTo>
                  <a:lnTo>
                    <a:pt x="448" y="796"/>
                  </a:lnTo>
                  <a:lnTo>
                    <a:pt x="457" y="783"/>
                  </a:lnTo>
                  <a:lnTo>
                    <a:pt x="470" y="774"/>
                  </a:lnTo>
                  <a:lnTo>
                    <a:pt x="486" y="771"/>
                  </a:lnTo>
                  <a:lnTo>
                    <a:pt x="501" y="774"/>
                  </a:lnTo>
                  <a:lnTo>
                    <a:pt x="508" y="780"/>
                  </a:lnTo>
                  <a:lnTo>
                    <a:pt x="790" y="505"/>
                  </a:lnTo>
                  <a:lnTo>
                    <a:pt x="788" y="502"/>
                  </a:lnTo>
                  <a:lnTo>
                    <a:pt x="785" y="486"/>
                  </a:lnTo>
                  <a:lnTo>
                    <a:pt x="788" y="471"/>
                  </a:lnTo>
                  <a:lnTo>
                    <a:pt x="797" y="458"/>
                  </a:lnTo>
                  <a:lnTo>
                    <a:pt x="810" y="449"/>
                  </a:lnTo>
                  <a:lnTo>
                    <a:pt x="826" y="446"/>
                  </a:lnTo>
                  <a:lnTo>
                    <a:pt x="841" y="449"/>
                  </a:lnTo>
                  <a:lnTo>
                    <a:pt x="853" y="458"/>
                  </a:lnTo>
                  <a:lnTo>
                    <a:pt x="862" y="471"/>
                  </a:lnTo>
                  <a:lnTo>
                    <a:pt x="864" y="479"/>
                  </a:lnTo>
                  <a:lnTo>
                    <a:pt x="1197" y="479"/>
                  </a:lnTo>
                  <a:lnTo>
                    <a:pt x="1198" y="471"/>
                  </a:lnTo>
                  <a:lnTo>
                    <a:pt x="1205" y="457"/>
                  </a:lnTo>
                  <a:lnTo>
                    <a:pt x="1216" y="446"/>
                  </a:lnTo>
                  <a:lnTo>
                    <a:pt x="1230" y="439"/>
                  </a:lnTo>
                  <a:lnTo>
                    <a:pt x="1246" y="437"/>
                  </a:lnTo>
                  <a:close/>
                  <a:moveTo>
                    <a:pt x="1036" y="306"/>
                  </a:moveTo>
                  <a:lnTo>
                    <a:pt x="966" y="309"/>
                  </a:lnTo>
                  <a:lnTo>
                    <a:pt x="897" y="319"/>
                  </a:lnTo>
                  <a:lnTo>
                    <a:pt x="831" y="335"/>
                  </a:lnTo>
                  <a:lnTo>
                    <a:pt x="768" y="357"/>
                  </a:lnTo>
                  <a:lnTo>
                    <a:pt x="707" y="384"/>
                  </a:lnTo>
                  <a:lnTo>
                    <a:pt x="648" y="417"/>
                  </a:lnTo>
                  <a:lnTo>
                    <a:pt x="594" y="455"/>
                  </a:lnTo>
                  <a:lnTo>
                    <a:pt x="543" y="498"/>
                  </a:lnTo>
                  <a:lnTo>
                    <a:pt x="496" y="545"/>
                  </a:lnTo>
                  <a:lnTo>
                    <a:pt x="455" y="595"/>
                  </a:lnTo>
                  <a:lnTo>
                    <a:pt x="416" y="649"/>
                  </a:lnTo>
                  <a:lnTo>
                    <a:pt x="384" y="707"/>
                  </a:lnTo>
                  <a:lnTo>
                    <a:pt x="356" y="768"/>
                  </a:lnTo>
                  <a:lnTo>
                    <a:pt x="334" y="832"/>
                  </a:lnTo>
                  <a:lnTo>
                    <a:pt x="318" y="898"/>
                  </a:lnTo>
                  <a:lnTo>
                    <a:pt x="308" y="967"/>
                  </a:lnTo>
                  <a:lnTo>
                    <a:pt x="305" y="1037"/>
                  </a:lnTo>
                  <a:lnTo>
                    <a:pt x="308" y="1108"/>
                  </a:lnTo>
                  <a:lnTo>
                    <a:pt x="318" y="1176"/>
                  </a:lnTo>
                  <a:lnTo>
                    <a:pt x="334" y="1243"/>
                  </a:lnTo>
                  <a:lnTo>
                    <a:pt x="356" y="1307"/>
                  </a:lnTo>
                  <a:lnTo>
                    <a:pt x="384" y="1368"/>
                  </a:lnTo>
                  <a:lnTo>
                    <a:pt x="416" y="1425"/>
                  </a:lnTo>
                  <a:lnTo>
                    <a:pt x="455" y="1480"/>
                  </a:lnTo>
                  <a:lnTo>
                    <a:pt x="496" y="1530"/>
                  </a:lnTo>
                  <a:lnTo>
                    <a:pt x="543" y="1577"/>
                  </a:lnTo>
                  <a:lnTo>
                    <a:pt x="594" y="1620"/>
                  </a:lnTo>
                  <a:lnTo>
                    <a:pt x="648" y="1657"/>
                  </a:lnTo>
                  <a:lnTo>
                    <a:pt x="707" y="1691"/>
                  </a:lnTo>
                  <a:lnTo>
                    <a:pt x="768" y="1717"/>
                  </a:lnTo>
                  <a:lnTo>
                    <a:pt x="831" y="1740"/>
                  </a:lnTo>
                  <a:lnTo>
                    <a:pt x="897" y="1756"/>
                  </a:lnTo>
                  <a:lnTo>
                    <a:pt x="966" y="1765"/>
                  </a:lnTo>
                  <a:lnTo>
                    <a:pt x="1036" y="1769"/>
                  </a:lnTo>
                  <a:lnTo>
                    <a:pt x="1107" y="1765"/>
                  </a:lnTo>
                  <a:lnTo>
                    <a:pt x="1175" y="1756"/>
                  </a:lnTo>
                  <a:lnTo>
                    <a:pt x="1241" y="1740"/>
                  </a:lnTo>
                  <a:lnTo>
                    <a:pt x="1306" y="1717"/>
                  </a:lnTo>
                  <a:lnTo>
                    <a:pt x="1367" y="1691"/>
                  </a:lnTo>
                  <a:lnTo>
                    <a:pt x="1424" y="1657"/>
                  </a:lnTo>
                  <a:lnTo>
                    <a:pt x="1479" y="1620"/>
                  </a:lnTo>
                  <a:lnTo>
                    <a:pt x="1529" y="1577"/>
                  </a:lnTo>
                  <a:lnTo>
                    <a:pt x="1576" y="1530"/>
                  </a:lnTo>
                  <a:lnTo>
                    <a:pt x="1619" y="1480"/>
                  </a:lnTo>
                  <a:lnTo>
                    <a:pt x="1656" y="1425"/>
                  </a:lnTo>
                  <a:lnTo>
                    <a:pt x="1689" y="1368"/>
                  </a:lnTo>
                  <a:lnTo>
                    <a:pt x="1716" y="1307"/>
                  </a:lnTo>
                  <a:lnTo>
                    <a:pt x="1739" y="1243"/>
                  </a:lnTo>
                  <a:lnTo>
                    <a:pt x="1755" y="1176"/>
                  </a:lnTo>
                  <a:lnTo>
                    <a:pt x="1764" y="1108"/>
                  </a:lnTo>
                  <a:lnTo>
                    <a:pt x="1767" y="1037"/>
                  </a:lnTo>
                  <a:lnTo>
                    <a:pt x="1764" y="967"/>
                  </a:lnTo>
                  <a:lnTo>
                    <a:pt x="1755" y="898"/>
                  </a:lnTo>
                  <a:lnTo>
                    <a:pt x="1739" y="832"/>
                  </a:lnTo>
                  <a:lnTo>
                    <a:pt x="1716" y="768"/>
                  </a:lnTo>
                  <a:lnTo>
                    <a:pt x="1689" y="707"/>
                  </a:lnTo>
                  <a:lnTo>
                    <a:pt x="1656" y="649"/>
                  </a:lnTo>
                  <a:lnTo>
                    <a:pt x="1619" y="595"/>
                  </a:lnTo>
                  <a:lnTo>
                    <a:pt x="1576" y="545"/>
                  </a:lnTo>
                  <a:lnTo>
                    <a:pt x="1529" y="498"/>
                  </a:lnTo>
                  <a:lnTo>
                    <a:pt x="1479" y="455"/>
                  </a:lnTo>
                  <a:lnTo>
                    <a:pt x="1424" y="417"/>
                  </a:lnTo>
                  <a:lnTo>
                    <a:pt x="1367" y="384"/>
                  </a:lnTo>
                  <a:lnTo>
                    <a:pt x="1306" y="357"/>
                  </a:lnTo>
                  <a:lnTo>
                    <a:pt x="1241" y="335"/>
                  </a:lnTo>
                  <a:lnTo>
                    <a:pt x="1175" y="319"/>
                  </a:lnTo>
                  <a:lnTo>
                    <a:pt x="1107" y="309"/>
                  </a:lnTo>
                  <a:lnTo>
                    <a:pt x="1036" y="306"/>
                  </a:lnTo>
                  <a:close/>
                  <a:moveTo>
                    <a:pt x="1036" y="0"/>
                  </a:moveTo>
                  <a:lnTo>
                    <a:pt x="1117" y="4"/>
                  </a:lnTo>
                  <a:lnTo>
                    <a:pt x="1197" y="13"/>
                  </a:lnTo>
                  <a:lnTo>
                    <a:pt x="1275" y="28"/>
                  </a:lnTo>
                  <a:lnTo>
                    <a:pt x="1349" y="48"/>
                  </a:lnTo>
                  <a:lnTo>
                    <a:pt x="1422" y="74"/>
                  </a:lnTo>
                  <a:lnTo>
                    <a:pt x="1493" y="106"/>
                  </a:lnTo>
                  <a:lnTo>
                    <a:pt x="1560" y="143"/>
                  </a:lnTo>
                  <a:lnTo>
                    <a:pt x="1624" y="183"/>
                  </a:lnTo>
                  <a:lnTo>
                    <a:pt x="1685" y="228"/>
                  </a:lnTo>
                  <a:lnTo>
                    <a:pt x="1742" y="278"/>
                  </a:lnTo>
                  <a:lnTo>
                    <a:pt x="1796" y="332"/>
                  </a:lnTo>
                  <a:lnTo>
                    <a:pt x="1846" y="390"/>
                  </a:lnTo>
                  <a:lnTo>
                    <a:pt x="1890" y="450"/>
                  </a:lnTo>
                  <a:lnTo>
                    <a:pt x="1932" y="515"/>
                  </a:lnTo>
                  <a:lnTo>
                    <a:pt x="1967" y="582"/>
                  </a:lnTo>
                  <a:lnTo>
                    <a:pt x="2000" y="651"/>
                  </a:lnTo>
                  <a:lnTo>
                    <a:pt x="2025" y="724"/>
                  </a:lnTo>
                  <a:lnTo>
                    <a:pt x="2045" y="800"/>
                  </a:lnTo>
                  <a:lnTo>
                    <a:pt x="2060" y="877"/>
                  </a:lnTo>
                  <a:lnTo>
                    <a:pt x="2070" y="956"/>
                  </a:lnTo>
                  <a:lnTo>
                    <a:pt x="2073" y="1037"/>
                  </a:lnTo>
                  <a:lnTo>
                    <a:pt x="2070" y="1114"/>
                  </a:lnTo>
                  <a:lnTo>
                    <a:pt x="2063" y="1190"/>
                  </a:lnTo>
                  <a:lnTo>
                    <a:pt x="2049" y="1263"/>
                  </a:lnTo>
                  <a:lnTo>
                    <a:pt x="2031" y="1336"/>
                  </a:lnTo>
                  <a:lnTo>
                    <a:pt x="2007" y="1405"/>
                  </a:lnTo>
                  <a:lnTo>
                    <a:pt x="1979" y="1473"/>
                  </a:lnTo>
                  <a:lnTo>
                    <a:pt x="1946" y="1537"/>
                  </a:lnTo>
                  <a:lnTo>
                    <a:pt x="1909" y="1599"/>
                  </a:lnTo>
                  <a:lnTo>
                    <a:pt x="1868" y="1657"/>
                  </a:lnTo>
                  <a:lnTo>
                    <a:pt x="1166" y="2631"/>
                  </a:lnTo>
                  <a:lnTo>
                    <a:pt x="1147" y="2653"/>
                  </a:lnTo>
                  <a:lnTo>
                    <a:pt x="1127" y="2670"/>
                  </a:lnTo>
                  <a:lnTo>
                    <a:pt x="1106" y="2684"/>
                  </a:lnTo>
                  <a:lnTo>
                    <a:pt x="1083" y="2693"/>
                  </a:lnTo>
                  <a:lnTo>
                    <a:pt x="1060" y="2699"/>
                  </a:lnTo>
                  <a:lnTo>
                    <a:pt x="1036" y="2701"/>
                  </a:lnTo>
                  <a:lnTo>
                    <a:pt x="1013" y="2699"/>
                  </a:lnTo>
                  <a:lnTo>
                    <a:pt x="990" y="2693"/>
                  </a:lnTo>
                  <a:lnTo>
                    <a:pt x="968" y="2684"/>
                  </a:lnTo>
                  <a:lnTo>
                    <a:pt x="946" y="2670"/>
                  </a:lnTo>
                  <a:lnTo>
                    <a:pt x="926" y="2653"/>
                  </a:lnTo>
                  <a:lnTo>
                    <a:pt x="908" y="2631"/>
                  </a:lnTo>
                  <a:lnTo>
                    <a:pt x="205" y="1657"/>
                  </a:lnTo>
                  <a:lnTo>
                    <a:pt x="165" y="1599"/>
                  </a:lnTo>
                  <a:lnTo>
                    <a:pt x="127" y="1537"/>
                  </a:lnTo>
                  <a:lnTo>
                    <a:pt x="94" y="1473"/>
                  </a:lnTo>
                  <a:lnTo>
                    <a:pt x="66" y="1405"/>
                  </a:lnTo>
                  <a:lnTo>
                    <a:pt x="43" y="1336"/>
                  </a:lnTo>
                  <a:lnTo>
                    <a:pt x="25" y="1263"/>
                  </a:lnTo>
                  <a:lnTo>
                    <a:pt x="11" y="1190"/>
                  </a:lnTo>
                  <a:lnTo>
                    <a:pt x="3" y="1114"/>
                  </a:lnTo>
                  <a:lnTo>
                    <a:pt x="0" y="1037"/>
                  </a:lnTo>
                  <a:lnTo>
                    <a:pt x="3" y="956"/>
                  </a:lnTo>
                  <a:lnTo>
                    <a:pt x="13" y="877"/>
                  </a:lnTo>
                  <a:lnTo>
                    <a:pt x="28" y="800"/>
                  </a:lnTo>
                  <a:lnTo>
                    <a:pt x="48" y="724"/>
                  </a:lnTo>
                  <a:lnTo>
                    <a:pt x="74" y="651"/>
                  </a:lnTo>
                  <a:lnTo>
                    <a:pt x="106" y="582"/>
                  </a:lnTo>
                  <a:lnTo>
                    <a:pt x="141" y="515"/>
                  </a:lnTo>
                  <a:lnTo>
                    <a:pt x="183" y="450"/>
                  </a:lnTo>
                  <a:lnTo>
                    <a:pt x="228" y="390"/>
                  </a:lnTo>
                  <a:lnTo>
                    <a:pt x="277" y="332"/>
                  </a:lnTo>
                  <a:lnTo>
                    <a:pt x="331" y="278"/>
                  </a:lnTo>
                  <a:lnTo>
                    <a:pt x="388" y="228"/>
                  </a:lnTo>
                  <a:lnTo>
                    <a:pt x="449" y="183"/>
                  </a:lnTo>
                  <a:lnTo>
                    <a:pt x="513" y="143"/>
                  </a:lnTo>
                  <a:lnTo>
                    <a:pt x="581" y="106"/>
                  </a:lnTo>
                  <a:lnTo>
                    <a:pt x="651" y="74"/>
                  </a:lnTo>
                  <a:lnTo>
                    <a:pt x="724" y="48"/>
                  </a:lnTo>
                  <a:lnTo>
                    <a:pt x="799" y="28"/>
                  </a:lnTo>
                  <a:lnTo>
                    <a:pt x="876" y="13"/>
                  </a:lnTo>
                  <a:lnTo>
                    <a:pt x="955" y="4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1891C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60" name="타원 159"/>
            <p:cNvSpPr/>
            <p:nvPr/>
          </p:nvSpPr>
          <p:spPr>
            <a:xfrm>
              <a:off x="6699130" y="5251478"/>
              <a:ext cx="103418" cy="103417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1891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1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395536" y="2030760"/>
            <a:ext cx="138854" cy="180849"/>
            <a:chOff x="6678285" y="5242688"/>
            <a:chExt cx="145109" cy="188996"/>
          </a:xfrm>
        </p:grpSpPr>
        <p:sp>
          <p:nvSpPr>
            <p:cNvPr id="162" name="Freeform 9"/>
            <p:cNvSpPr>
              <a:spLocks noEditPoints="1"/>
            </p:cNvSpPr>
            <p:nvPr/>
          </p:nvSpPr>
          <p:spPr bwMode="auto">
            <a:xfrm>
              <a:off x="6678285" y="5242688"/>
              <a:ext cx="145109" cy="188996"/>
            </a:xfrm>
            <a:custGeom>
              <a:avLst/>
              <a:gdLst/>
              <a:ahLst/>
              <a:cxnLst>
                <a:cxn ang="0">
                  <a:pos x="1040" y="1608"/>
                </a:cxn>
                <a:cxn ang="0">
                  <a:pos x="1262" y="1365"/>
                </a:cxn>
                <a:cxn ang="0">
                  <a:pos x="899" y="1374"/>
                </a:cxn>
                <a:cxn ang="0">
                  <a:pos x="1245" y="1347"/>
                </a:cxn>
                <a:cxn ang="0">
                  <a:pos x="719" y="1502"/>
                </a:cxn>
                <a:cxn ang="0">
                  <a:pos x="1305" y="1335"/>
                </a:cxn>
                <a:cxn ang="0">
                  <a:pos x="1576" y="1216"/>
                </a:cxn>
                <a:cxn ang="0">
                  <a:pos x="898" y="1355"/>
                </a:cxn>
                <a:cxn ang="0">
                  <a:pos x="525" y="1237"/>
                </a:cxn>
                <a:cxn ang="0">
                  <a:pos x="642" y="1089"/>
                </a:cxn>
                <a:cxn ang="0">
                  <a:pos x="869" y="1335"/>
                </a:cxn>
                <a:cxn ang="0">
                  <a:pos x="1295" y="1312"/>
                </a:cxn>
                <a:cxn ang="0">
                  <a:pos x="1091" y="1049"/>
                </a:cxn>
                <a:cxn ang="0">
                  <a:pos x="1281" y="1305"/>
                </a:cxn>
                <a:cxn ang="0">
                  <a:pos x="629" y="1078"/>
                </a:cxn>
                <a:cxn ang="0">
                  <a:pos x="1581" y="1155"/>
                </a:cxn>
                <a:cxn ang="0">
                  <a:pos x="682" y="1048"/>
                </a:cxn>
                <a:cxn ang="0">
                  <a:pos x="525" y="812"/>
                </a:cxn>
                <a:cxn ang="0">
                  <a:pos x="1076" y="1014"/>
                </a:cxn>
                <a:cxn ang="0">
                  <a:pos x="1348" y="750"/>
                </a:cxn>
                <a:cxn ang="0">
                  <a:pos x="1521" y="766"/>
                </a:cxn>
                <a:cxn ang="0">
                  <a:pos x="1019" y="665"/>
                </a:cxn>
                <a:cxn ang="0">
                  <a:pos x="1054" y="1000"/>
                </a:cxn>
                <a:cxn ang="0">
                  <a:pos x="1060" y="626"/>
                </a:cxn>
                <a:cxn ang="0">
                  <a:pos x="1230" y="534"/>
                </a:cxn>
                <a:cxn ang="0">
                  <a:pos x="1341" y="718"/>
                </a:cxn>
                <a:cxn ang="0">
                  <a:pos x="841" y="523"/>
                </a:cxn>
                <a:cxn ang="0">
                  <a:pos x="800" y="517"/>
                </a:cxn>
                <a:cxn ang="0">
                  <a:pos x="862" y="502"/>
                </a:cxn>
                <a:cxn ang="0">
                  <a:pos x="1198" y="502"/>
                </a:cxn>
                <a:cxn ang="0">
                  <a:pos x="1296" y="486"/>
                </a:cxn>
                <a:cxn ang="0">
                  <a:pos x="1588" y="734"/>
                </a:cxn>
                <a:cxn ang="0">
                  <a:pos x="1620" y="1151"/>
                </a:cxn>
                <a:cxn ang="0">
                  <a:pos x="1590" y="1224"/>
                </a:cxn>
                <a:cxn ang="0">
                  <a:pos x="1426" y="1521"/>
                </a:cxn>
                <a:cxn ang="0">
                  <a:pos x="1074" y="1659"/>
                </a:cxn>
                <a:cxn ang="0">
                  <a:pos x="731" y="1569"/>
                </a:cxn>
                <a:cxn ang="0">
                  <a:pos x="673" y="1514"/>
                </a:cxn>
                <a:cxn ang="0">
                  <a:pos x="435" y="1266"/>
                </a:cxn>
                <a:cxn ang="0">
                  <a:pos x="457" y="841"/>
                </a:cxn>
                <a:cxn ang="0">
                  <a:pos x="508" y="780"/>
                </a:cxn>
                <a:cxn ang="0">
                  <a:pos x="841" y="449"/>
                </a:cxn>
                <a:cxn ang="0">
                  <a:pos x="1230" y="439"/>
                </a:cxn>
                <a:cxn ang="0">
                  <a:pos x="648" y="417"/>
                </a:cxn>
                <a:cxn ang="0">
                  <a:pos x="334" y="832"/>
                </a:cxn>
                <a:cxn ang="0">
                  <a:pos x="384" y="1368"/>
                </a:cxn>
                <a:cxn ang="0">
                  <a:pos x="768" y="1717"/>
                </a:cxn>
                <a:cxn ang="0">
                  <a:pos x="1306" y="1717"/>
                </a:cxn>
                <a:cxn ang="0">
                  <a:pos x="1689" y="1368"/>
                </a:cxn>
                <a:cxn ang="0">
                  <a:pos x="1739" y="832"/>
                </a:cxn>
                <a:cxn ang="0">
                  <a:pos x="1424" y="417"/>
                </a:cxn>
                <a:cxn ang="0">
                  <a:pos x="1117" y="4"/>
                </a:cxn>
                <a:cxn ang="0">
                  <a:pos x="1685" y="228"/>
                </a:cxn>
                <a:cxn ang="0">
                  <a:pos x="2025" y="724"/>
                </a:cxn>
                <a:cxn ang="0">
                  <a:pos x="2031" y="1336"/>
                </a:cxn>
                <a:cxn ang="0">
                  <a:pos x="1127" y="2670"/>
                </a:cxn>
                <a:cxn ang="0">
                  <a:pos x="946" y="2670"/>
                </a:cxn>
                <a:cxn ang="0">
                  <a:pos x="43" y="1336"/>
                </a:cxn>
                <a:cxn ang="0">
                  <a:pos x="48" y="724"/>
                </a:cxn>
                <a:cxn ang="0">
                  <a:pos x="388" y="228"/>
                </a:cxn>
                <a:cxn ang="0">
                  <a:pos x="955" y="4"/>
                </a:cxn>
              </a:cxnLst>
              <a:rect l="0" t="0" r="r" b="b"/>
              <a:pathLst>
                <a:path w="2073" h="2701">
                  <a:moveTo>
                    <a:pt x="854" y="1394"/>
                  </a:moveTo>
                  <a:lnTo>
                    <a:pt x="736" y="1517"/>
                  </a:lnTo>
                  <a:lnTo>
                    <a:pt x="740" y="1524"/>
                  </a:lnTo>
                  <a:lnTo>
                    <a:pt x="743" y="1540"/>
                  </a:lnTo>
                  <a:lnTo>
                    <a:pt x="743" y="1542"/>
                  </a:lnTo>
                  <a:lnTo>
                    <a:pt x="1035" y="1615"/>
                  </a:lnTo>
                  <a:lnTo>
                    <a:pt x="1039" y="1608"/>
                  </a:lnTo>
                  <a:lnTo>
                    <a:pt x="1040" y="1608"/>
                  </a:lnTo>
                  <a:lnTo>
                    <a:pt x="879" y="1396"/>
                  </a:lnTo>
                  <a:lnTo>
                    <a:pt x="869" y="1398"/>
                  </a:lnTo>
                  <a:lnTo>
                    <a:pt x="857" y="1396"/>
                  </a:lnTo>
                  <a:lnTo>
                    <a:pt x="854" y="1394"/>
                  </a:lnTo>
                  <a:close/>
                  <a:moveTo>
                    <a:pt x="1291" y="1360"/>
                  </a:moveTo>
                  <a:lnTo>
                    <a:pt x="1285" y="1365"/>
                  </a:lnTo>
                  <a:lnTo>
                    <a:pt x="1274" y="1367"/>
                  </a:lnTo>
                  <a:lnTo>
                    <a:pt x="1262" y="1365"/>
                  </a:lnTo>
                  <a:lnTo>
                    <a:pt x="1086" y="1613"/>
                  </a:lnTo>
                  <a:lnTo>
                    <a:pt x="1388" y="1489"/>
                  </a:lnTo>
                  <a:lnTo>
                    <a:pt x="1386" y="1480"/>
                  </a:lnTo>
                  <a:lnTo>
                    <a:pt x="1389" y="1465"/>
                  </a:lnTo>
                  <a:lnTo>
                    <a:pt x="1393" y="1459"/>
                  </a:lnTo>
                  <a:lnTo>
                    <a:pt x="1291" y="1360"/>
                  </a:lnTo>
                  <a:close/>
                  <a:moveTo>
                    <a:pt x="1245" y="1344"/>
                  </a:moveTo>
                  <a:lnTo>
                    <a:pt x="899" y="1374"/>
                  </a:lnTo>
                  <a:lnTo>
                    <a:pt x="898" y="1378"/>
                  </a:lnTo>
                  <a:lnTo>
                    <a:pt x="891" y="1387"/>
                  </a:lnTo>
                  <a:lnTo>
                    <a:pt x="1052" y="1601"/>
                  </a:lnTo>
                  <a:lnTo>
                    <a:pt x="1062" y="1599"/>
                  </a:lnTo>
                  <a:lnTo>
                    <a:pt x="1074" y="1601"/>
                  </a:lnTo>
                  <a:lnTo>
                    <a:pt x="1076" y="1603"/>
                  </a:lnTo>
                  <a:lnTo>
                    <a:pt x="1250" y="1356"/>
                  </a:lnTo>
                  <a:lnTo>
                    <a:pt x="1245" y="1347"/>
                  </a:lnTo>
                  <a:lnTo>
                    <a:pt x="1245" y="1344"/>
                  </a:lnTo>
                  <a:close/>
                  <a:moveTo>
                    <a:pt x="530" y="1286"/>
                  </a:moveTo>
                  <a:lnTo>
                    <a:pt x="525" y="1296"/>
                  </a:lnTo>
                  <a:lnTo>
                    <a:pt x="521" y="1300"/>
                  </a:lnTo>
                  <a:lnTo>
                    <a:pt x="684" y="1505"/>
                  </a:lnTo>
                  <a:lnTo>
                    <a:pt x="688" y="1502"/>
                  </a:lnTo>
                  <a:lnTo>
                    <a:pt x="703" y="1499"/>
                  </a:lnTo>
                  <a:lnTo>
                    <a:pt x="719" y="1502"/>
                  </a:lnTo>
                  <a:lnTo>
                    <a:pt x="725" y="1507"/>
                  </a:lnTo>
                  <a:lnTo>
                    <a:pt x="845" y="1385"/>
                  </a:lnTo>
                  <a:lnTo>
                    <a:pt x="839" y="1378"/>
                  </a:lnTo>
                  <a:lnTo>
                    <a:pt x="837" y="1369"/>
                  </a:lnTo>
                  <a:lnTo>
                    <a:pt x="530" y="1286"/>
                  </a:lnTo>
                  <a:close/>
                  <a:moveTo>
                    <a:pt x="1572" y="1211"/>
                  </a:moveTo>
                  <a:lnTo>
                    <a:pt x="1303" y="1330"/>
                  </a:lnTo>
                  <a:lnTo>
                    <a:pt x="1305" y="1335"/>
                  </a:lnTo>
                  <a:lnTo>
                    <a:pt x="1302" y="1347"/>
                  </a:lnTo>
                  <a:lnTo>
                    <a:pt x="1300" y="1351"/>
                  </a:lnTo>
                  <a:lnTo>
                    <a:pt x="1403" y="1448"/>
                  </a:lnTo>
                  <a:lnTo>
                    <a:pt x="1410" y="1444"/>
                  </a:lnTo>
                  <a:lnTo>
                    <a:pt x="1426" y="1440"/>
                  </a:lnTo>
                  <a:lnTo>
                    <a:pt x="1440" y="1444"/>
                  </a:lnTo>
                  <a:lnTo>
                    <a:pt x="1578" y="1217"/>
                  </a:lnTo>
                  <a:lnTo>
                    <a:pt x="1576" y="1216"/>
                  </a:lnTo>
                  <a:lnTo>
                    <a:pt x="1572" y="1211"/>
                  </a:lnTo>
                  <a:close/>
                  <a:moveTo>
                    <a:pt x="1069" y="1097"/>
                  </a:moveTo>
                  <a:lnTo>
                    <a:pt x="1054" y="1105"/>
                  </a:lnTo>
                  <a:lnTo>
                    <a:pt x="1036" y="1108"/>
                  </a:lnTo>
                  <a:lnTo>
                    <a:pt x="1018" y="1105"/>
                  </a:lnTo>
                  <a:lnTo>
                    <a:pt x="1015" y="1103"/>
                  </a:lnTo>
                  <a:lnTo>
                    <a:pt x="891" y="1344"/>
                  </a:lnTo>
                  <a:lnTo>
                    <a:pt x="898" y="1355"/>
                  </a:lnTo>
                  <a:lnTo>
                    <a:pt x="899" y="1360"/>
                  </a:lnTo>
                  <a:lnTo>
                    <a:pt x="1244" y="1330"/>
                  </a:lnTo>
                  <a:lnTo>
                    <a:pt x="1245" y="1323"/>
                  </a:lnTo>
                  <a:lnTo>
                    <a:pt x="1249" y="1316"/>
                  </a:lnTo>
                  <a:lnTo>
                    <a:pt x="1069" y="1097"/>
                  </a:lnTo>
                  <a:close/>
                  <a:moveTo>
                    <a:pt x="640" y="1088"/>
                  </a:moveTo>
                  <a:lnTo>
                    <a:pt x="522" y="1234"/>
                  </a:lnTo>
                  <a:lnTo>
                    <a:pt x="525" y="1237"/>
                  </a:lnTo>
                  <a:lnTo>
                    <a:pt x="533" y="1251"/>
                  </a:lnTo>
                  <a:lnTo>
                    <a:pt x="535" y="1266"/>
                  </a:lnTo>
                  <a:lnTo>
                    <a:pt x="534" y="1273"/>
                  </a:lnTo>
                  <a:lnTo>
                    <a:pt x="839" y="1354"/>
                  </a:lnTo>
                  <a:lnTo>
                    <a:pt x="845" y="1347"/>
                  </a:lnTo>
                  <a:lnTo>
                    <a:pt x="665" y="1089"/>
                  </a:lnTo>
                  <a:lnTo>
                    <a:pt x="653" y="1091"/>
                  </a:lnTo>
                  <a:lnTo>
                    <a:pt x="642" y="1089"/>
                  </a:lnTo>
                  <a:lnTo>
                    <a:pt x="640" y="1088"/>
                  </a:lnTo>
                  <a:close/>
                  <a:moveTo>
                    <a:pt x="981" y="1055"/>
                  </a:moveTo>
                  <a:lnTo>
                    <a:pt x="683" y="1065"/>
                  </a:lnTo>
                  <a:lnTo>
                    <a:pt x="682" y="1072"/>
                  </a:lnTo>
                  <a:lnTo>
                    <a:pt x="676" y="1080"/>
                  </a:lnTo>
                  <a:lnTo>
                    <a:pt x="856" y="1338"/>
                  </a:lnTo>
                  <a:lnTo>
                    <a:pt x="857" y="1337"/>
                  </a:lnTo>
                  <a:lnTo>
                    <a:pt x="869" y="1335"/>
                  </a:lnTo>
                  <a:lnTo>
                    <a:pt x="879" y="1337"/>
                  </a:lnTo>
                  <a:lnTo>
                    <a:pt x="1002" y="1096"/>
                  </a:lnTo>
                  <a:lnTo>
                    <a:pt x="991" y="1086"/>
                  </a:lnTo>
                  <a:lnTo>
                    <a:pt x="984" y="1071"/>
                  </a:lnTo>
                  <a:lnTo>
                    <a:pt x="981" y="1055"/>
                  </a:lnTo>
                  <a:close/>
                  <a:moveTo>
                    <a:pt x="1439" y="1031"/>
                  </a:moveTo>
                  <a:lnTo>
                    <a:pt x="1294" y="1311"/>
                  </a:lnTo>
                  <a:lnTo>
                    <a:pt x="1295" y="1312"/>
                  </a:lnTo>
                  <a:lnTo>
                    <a:pt x="1298" y="1316"/>
                  </a:lnTo>
                  <a:lnTo>
                    <a:pt x="1566" y="1197"/>
                  </a:lnTo>
                  <a:lnTo>
                    <a:pt x="1564" y="1187"/>
                  </a:lnTo>
                  <a:lnTo>
                    <a:pt x="1568" y="1172"/>
                  </a:lnTo>
                  <a:lnTo>
                    <a:pt x="1572" y="1165"/>
                  </a:lnTo>
                  <a:lnTo>
                    <a:pt x="1439" y="1031"/>
                  </a:lnTo>
                  <a:close/>
                  <a:moveTo>
                    <a:pt x="1425" y="1028"/>
                  </a:moveTo>
                  <a:lnTo>
                    <a:pt x="1091" y="1049"/>
                  </a:lnTo>
                  <a:lnTo>
                    <a:pt x="1092" y="1052"/>
                  </a:lnTo>
                  <a:lnTo>
                    <a:pt x="1089" y="1071"/>
                  </a:lnTo>
                  <a:lnTo>
                    <a:pt x="1081" y="1086"/>
                  </a:lnTo>
                  <a:lnTo>
                    <a:pt x="1080" y="1087"/>
                  </a:lnTo>
                  <a:lnTo>
                    <a:pt x="1260" y="1307"/>
                  </a:lnTo>
                  <a:lnTo>
                    <a:pt x="1262" y="1306"/>
                  </a:lnTo>
                  <a:lnTo>
                    <a:pt x="1274" y="1304"/>
                  </a:lnTo>
                  <a:lnTo>
                    <a:pt x="1281" y="1305"/>
                  </a:lnTo>
                  <a:lnTo>
                    <a:pt x="1425" y="1028"/>
                  </a:lnTo>
                  <a:close/>
                  <a:moveTo>
                    <a:pt x="502" y="849"/>
                  </a:moveTo>
                  <a:lnTo>
                    <a:pt x="501" y="849"/>
                  </a:lnTo>
                  <a:lnTo>
                    <a:pt x="492" y="851"/>
                  </a:lnTo>
                  <a:lnTo>
                    <a:pt x="492" y="1218"/>
                  </a:lnTo>
                  <a:lnTo>
                    <a:pt x="501" y="1219"/>
                  </a:lnTo>
                  <a:lnTo>
                    <a:pt x="510" y="1224"/>
                  </a:lnTo>
                  <a:lnTo>
                    <a:pt x="629" y="1078"/>
                  </a:lnTo>
                  <a:lnTo>
                    <a:pt x="625" y="1072"/>
                  </a:lnTo>
                  <a:lnTo>
                    <a:pt x="622" y="1060"/>
                  </a:lnTo>
                  <a:lnTo>
                    <a:pt x="625" y="1048"/>
                  </a:lnTo>
                  <a:lnTo>
                    <a:pt x="630" y="1038"/>
                  </a:lnTo>
                  <a:lnTo>
                    <a:pt x="502" y="849"/>
                  </a:lnTo>
                  <a:close/>
                  <a:moveTo>
                    <a:pt x="1548" y="801"/>
                  </a:moveTo>
                  <a:lnTo>
                    <a:pt x="1447" y="1019"/>
                  </a:lnTo>
                  <a:lnTo>
                    <a:pt x="1581" y="1155"/>
                  </a:lnTo>
                  <a:lnTo>
                    <a:pt x="1589" y="1151"/>
                  </a:lnTo>
                  <a:lnTo>
                    <a:pt x="1593" y="1150"/>
                  </a:lnTo>
                  <a:lnTo>
                    <a:pt x="1556" y="802"/>
                  </a:lnTo>
                  <a:lnTo>
                    <a:pt x="1548" y="801"/>
                  </a:lnTo>
                  <a:close/>
                  <a:moveTo>
                    <a:pt x="759" y="773"/>
                  </a:moveTo>
                  <a:lnTo>
                    <a:pt x="669" y="1034"/>
                  </a:lnTo>
                  <a:lnTo>
                    <a:pt x="675" y="1037"/>
                  </a:lnTo>
                  <a:lnTo>
                    <a:pt x="682" y="1048"/>
                  </a:lnTo>
                  <a:lnTo>
                    <a:pt x="683" y="1051"/>
                  </a:lnTo>
                  <a:lnTo>
                    <a:pt x="983" y="1040"/>
                  </a:lnTo>
                  <a:lnTo>
                    <a:pt x="984" y="1034"/>
                  </a:lnTo>
                  <a:lnTo>
                    <a:pt x="991" y="1019"/>
                  </a:lnTo>
                  <a:lnTo>
                    <a:pt x="996" y="1015"/>
                  </a:lnTo>
                  <a:lnTo>
                    <a:pt x="759" y="773"/>
                  </a:lnTo>
                  <a:close/>
                  <a:moveTo>
                    <a:pt x="745" y="769"/>
                  </a:moveTo>
                  <a:lnTo>
                    <a:pt x="525" y="812"/>
                  </a:lnTo>
                  <a:lnTo>
                    <a:pt x="522" y="828"/>
                  </a:lnTo>
                  <a:lnTo>
                    <a:pt x="513" y="841"/>
                  </a:lnTo>
                  <a:lnTo>
                    <a:pt x="642" y="1031"/>
                  </a:lnTo>
                  <a:lnTo>
                    <a:pt x="653" y="1029"/>
                  </a:lnTo>
                  <a:lnTo>
                    <a:pt x="656" y="1029"/>
                  </a:lnTo>
                  <a:lnTo>
                    <a:pt x="745" y="769"/>
                  </a:lnTo>
                  <a:close/>
                  <a:moveTo>
                    <a:pt x="1303" y="767"/>
                  </a:moveTo>
                  <a:lnTo>
                    <a:pt x="1076" y="1014"/>
                  </a:lnTo>
                  <a:lnTo>
                    <a:pt x="1081" y="1019"/>
                  </a:lnTo>
                  <a:lnTo>
                    <a:pt x="1089" y="1034"/>
                  </a:lnTo>
                  <a:lnTo>
                    <a:pt x="1426" y="1014"/>
                  </a:lnTo>
                  <a:lnTo>
                    <a:pt x="1324" y="770"/>
                  </a:lnTo>
                  <a:lnTo>
                    <a:pt x="1318" y="771"/>
                  </a:lnTo>
                  <a:lnTo>
                    <a:pt x="1307" y="769"/>
                  </a:lnTo>
                  <a:lnTo>
                    <a:pt x="1303" y="767"/>
                  </a:lnTo>
                  <a:close/>
                  <a:moveTo>
                    <a:pt x="1348" y="750"/>
                  </a:moveTo>
                  <a:lnTo>
                    <a:pt x="1348" y="752"/>
                  </a:lnTo>
                  <a:lnTo>
                    <a:pt x="1341" y="762"/>
                  </a:lnTo>
                  <a:lnTo>
                    <a:pt x="1338" y="764"/>
                  </a:lnTo>
                  <a:lnTo>
                    <a:pt x="1438" y="1002"/>
                  </a:lnTo>
                  <a:lnTo>
                    <a:pt x="1535" y="796"/>
                  </a:lnTo>
                  <a:lnTo>
                    <a:pt x="1527" y="786"/>
                  </a:lnTo>
                  <a:lnTo>
                    <a:pt x="1522" y="775"/>
                  </a:lnTo>
                  <a:lnTo>
                    <a:pt x="1521" y="766"/>
                  </a:lnTo>
                  <a:lnTo>
                    <a:pt x="1348" y="750"/>
                  </a:lnTo>
                  <a:close/>
                  <a:moveTo>
                    <a:pt x="1006" y="655"/>
                  </a:moveTo>
                  <a:lnTo>
                    <a:pt x="770" y="762"/>
                  </a:lnTo>
                  <a:lnTo>
                    <a:pt x="1007" y="1005"/>
                  </a:lnTo>
                  <a:lnTo>
                    <a:pt x="1018" y="1000"/>
                  </a:lnTo>
                  <a:lnTo>
                    <a:pt x="1028" y="998"/>
                  </a:lnTo>
                  <a:lnTo>
                    <a:pt x="1023" y="666"/>
                  </a:lnTo>
                  <a:lnTo>
                    <a:pt x="1019" y="665"/>
                  </a:lnTo>
                  <a:lnTo>
                    <a:pt x="1008" y="658"/>
                  </a:lnTo>
                  <a:lnTo>
                    <a:pt x="1006" y="655"/>
                  </a:lnTo>
                  <a:close/>
                  <a:moveTo>
                    <a:pt x="1057" y="653"/>
                  </a:moveTo>
                  <a:lnTo>
                    <a:pt x="1052" y="658"/>
                  </a:lnTo>
                  <a:lnTo>
                    <a:pt x="1043" y="665"/>
                  </a:lnTo>
                  <a:lnTo>
                    <a:pt x="1038" y="666"/>
                  </a:lnTo>
                  <a:lnTo>
                    <a:pt x="1043" y="998"/>
                  </a:lnTo>
                  <a:lnTo>
                    <a:pt x="1054" y="1000"/>
                  </a:lnTo>
                  <a:lnTo>
                    <a:pt x="1064" y="1004"/>
                  </a:lnTo>
                  <a:lnTo>
                    <a:pt x="1293" y="757"/>
                  </a:lnTo>
                  <a:lnTo>
                    <a:pt x="1290" y="752"/>
                  </a:lnTo>
                  <a:lnTo>
                    <a:pt x="1287" y="740"/>
                  </a:lnTo>
                  <a:lnTo>
                    <a:pt x="1289" y="736"/>
                  </a:lnTo>
                  <a:lnTo>
                    <a:pt x="1057" y="653"/>
                  </a:lnTo>
                  <a:close/>
                  <a:moveTo>
                    <a:pt x="1213" y="523"/>
                  </a:moveTo>
                  <a:lnTo>
                    <a:pt x="1060" y="626"/>
                  </a:lnTo>
                  <a:lnTo>
                    <a:pt x="1062" y="636"/>
                  </a:lnTo>
                  <a:lnTo>
                    <a:pt x="1061" y="640"/>
                  </a:lnTo>
                  <a:lnTo>
                    <a:pt x="1293" y="723"/>
                  </a:lnTo>
                  <a:lnTo>
                    <a:pt x="1296" y="718"/>
                  </a:lnTo>
                  <a:lnTo>
                    <a:pt x="1305" y="712"/>
                  </a:lnTo>
                  <a:lnTo>
                    <a:pt x="1259" y="534"/>
                  </a:lnTo>
                  <a:lnTo>
                    <a:pt x="1246" y="536"/>
                  </a:lnTo>
                  <a:lnTo>
                    <a:pt x="1230" y="534"/>
                  </a:lnTo>
                  <a:lnTo>
                    <a:pt x="1216" y="526"/>
                  </a:lnTo>
                  <a:lnTo>
                    <a:pt x="1213" y="523"/>
                  </a:lnTo>
                  <a:close/>
                  <a:moveTo>
                    <a:pt x="1281" y="521"/>
                  </a:moveTo>
                  <a:lnTo>
                    <a:pt x="1276" y="526"/>
                  </a:lnTo>
                  <a:lnTo>
                    <a:pt x="1272" y="529"/>
                  </a:lnTo>
                  <a:lnTo>
                    <a:pt x="1318" y="709"/>
                  </a:lnTo>
                  <a:lnTo>
                    <a:pt x="1330" y="711"/>
                  </a:lnTo>
                  <a:lnTo>
                    <a:pt x="1341" y="718"/>
                  </a:lnTo>
                  <a:lnTo>
                    <a:pt x="1348" y="728"/>
                  </a:lnTo>
                  <a:lnTo>
                    <a:pt x="1349" y="736"/>
                  </a:lnTo>
                  <a:lnTo>
                    <a:pt x="1522" y="752"/>
                  </a:lnTo>
                  <a:lnTo>
                    <a:pt x="1522" y="750"/>
                  </a:lnTo>
                  <a:lnTo>
                    <a:pt x="1526" y="741"/>
                  </a:lnTo>
                  <a:lnTo>
                    <a:pt x="1281" y="521"/>
                  </a:lnTo>
                  <a:close/>
                  <a:moveTo>
                    <a:pt x="850" y="517"/>
                  </a:moveTo>
                  <a:lnTo>
                    <a:pt x="841" y="523"/>
                  </a:lnTo>
                  <a:lnTo>
                    <a:pt x="826" y="526"/>
                  </a:lnTo>
                  <a:lnTo>
                    <a:pt x="819" y="525"/>
                  </a:lnTo>
                  <a:lnTo>
                    <a:pt x="767" y="748"/>
                  </a:lnTo>
                  <a:lnTo>
                    <a:pt x="1001" y="642"/>
                  </a:lnTo>
                  <a:lnTo>
                    <a:pt x="1000" y="636"/>
                  </a:lnTo>
                  <a:lnTo>
                    <a:pt x="1002" y="625"/>
                  </a:lnTo>
                  <a:lnTo>
                    <a:pt x="850" y="517"/>
                  </a:lnTo>
                  <a:close/>
                  <a:moveTo>
                    <a:pt x="800" y="517"/>
                  </a:moveTo>
                  <a:lnTo>
                    <a:pt x="518" y="789"/>
                  </a:lnTo>
                  <a:lnTo>
                    <a:pt x="522" y="796"/>
                  </a:lnTo>
                  <a:lnTo>
                    <a:pt x="522" y="797"/>
                  </a:lnTo>
                  <a:lnTo>
                    <a:pt x="751" y="753"/>
                  </a:lnTo>
                  <a:lnTo>
                    <a:pt x="805" y="520"/>
                  </a:lnTo>
                  <a:lnTo>
                    <a:pt x="800" y="517"/>
                  </a:lnTo>
                  <a:close/>
                  <a:moveTo>
                    <a:pt x="864" y="493"/>
                  </a:moveTo>
                  <a:lnTo>
                    <a:pt x="862" y="502"/>
                  </a:lnTo>
                  <a:lnTo>
                    <a:pt x="860" y="505"/>
                  </a:lnTo>
                  <a:lnTo>
                    <a:pt x="1011" y="613"/>
                  </a:lnTo>
                  <a:lnTo>
                    <a:pt x="1019" y="608"/>
                  </a:lnTo>
                  <a:lnTo>
                    <a:pt x="1031" y="605"/>
                  </a:lnTo>
                  <a:lnTo>
                    <a:pt x="1043" y="608"/>
                  </a:lnTo>
                  <a:lnTo>
                    <a:pt x="1051" y="613"/>
                  </a:lnTo>
                  <a:lnTo>
                    <a:pt x="1203" y="511"/>
                  </a:lnTo>
                  <a:lnTo>
                    <a:pt x="1198" y="502"/>
                  </a:lnTo>
                  <a:lnTo>
                    <a:pt x="1197" y="493"/>
                  </a:lnTo>
                  <a:lnTo>
                    <a:pt x="864" y="493"/>
                  </a:lnTo>
                  <a:close/>
                  <a:moveTo>
                    <a:pt x="1246" y="437"/>
                  </a:moveTo>
                  <a:lnTo>
                    <a:pt x="1262" y="439"/>
                  </a:lnTo>
                  <a:lnTo>
                    <a:pt x="1276" y="446"/>
                  </a:lnTo>
                  <a:lnTo>
                    <a:pt x="1286" y="457"/>
                  </a:lnTo>
                  <a:lnTo>
                    <a:pt x="1294" y="471"/>
                  </a:lnTo>
                  <a:lnTo>
                    <a:pt x="1296" y="486"/>
                  </a:lnTo>
                  <a:lnTo>
                    <a:pt x="1294" y="502"/>
                  </a:lnTo>
                  <a:lnTo>
                    <a:pt x="1290" y="509"/>
                  </a:lnTo>
                  <a:lnTo>
                    <a:pt x="1534" y="731"/>
                  </a:lnTo>
                  <a:lnTo>
                    <a:pt x="1535" y="730"/>
                  </a:lnTo>
                  <a:lnTo>
                    <a:pt x="1546" y="724"/>
                  </a:lnTo>
                  <a:lnTo>
                    <a:pt x="1559" y="722"/>
                  </a:lnTo>
                  <a:lnTo>
                    <a:pt x="1575" y="725"/>
                  </a:lnTo>
                  <a:lnTo>
                    <a:pt x="1588" y="734"/>
                  </a:lnTo>
                  <a:lnTo>
                    <a:pt x="1596" y="747"/>
                  </a:lnTo>
                  <a:lnTo>
                    <a:pt x="1600" y="763"/>
                  </a:lnTo>
                  <a:lnTo>
                    <a:pt x="1596" y="779"/>
                  </a:lnTo>
                  <a:lnTo>
                    <a:pt x="1588" y="792"/>
                  </a:lnTo>
                  <a:lnTo>
                    <a:pt x="1575" y="800"/>
                  </a:lnTo>
                  <a:lnTo>
                    <a:pt x="1571" y="801"/>
                  </a:lnTo>
                  <a:lnTo>
                    <a:pt x="1607" y="1148"/>
                  </a:lnTo>
                  <a:lnTo>
                    <a:pt x="1620" y="1151"/>
                  </a:lnTo>
                  <a:lnTo>
                    <a:pt x="1633" y="1159"/>
                  </a:lnTo>
                  <a:lnTo>
                    <a:pt x="1641" y="1172"/>
                  </a:lnTo>
                  <a:lnTo>
                    <a:pt x="1645" y="1187"/>
                  </a:lnTo>
                  <a:lnTo>
                    <a:pt x="1641" y="1203"/>
                  </a:lnTo>
                  <a:lnTo>
                    <a:pt x="1633" y="1216"/>
                  </a:lnTo>
                  <a:lnTo>
                    <a:pt x="1620" y="1224"/>
                  </a:lnTo>
                  <a:lnTo>
                    <a:pt x="1605" y="1228"/>
                  </a:lnTo>
                  <a:lnTo>
                    <a:pt x="1590" y="1224"/>
                  </a:lnTo>
                  <a:lnTo>
                    <a:pt x="1452" y="1451"/>
                  </a:lnTo>
                  <a:lnTo>
                    <a:pt x="1454" y="1452"/>
                  </a:lnTo>
                  <a:lnTo>
                    <a:pt x="1463" y="1465"/>
                  </a:lnTo>
                  <a:lnTo>
                    <a:pt x="1466" y="1480"/>
                  </a:lnTo>
                  <a:lnTo>
                    <a:pt x="1463" y="1496"/>
                  </a:lnTo>
                  <a:lnTo>
                    <a:pt x="1454" y="1509"/>
                  </a:lnTo>
                  <a:lnTo>
                    <a:pt x="1441" y="1517"/>
                  </a:lnTo>
                  <a:lnTo>
                    <a:pt x="1426" y="1521"/>
                  </a:lnTo>
                  <a:lnTo>
                    <a:pt x="1410" y="1517"/>
                  </a:lnTo>
                  <a:lnTo>
                    <a:pt x="1398" y="1509"/>
                  </a:lnTo>
                  <a:lnTo>
                    <a:pt x="1393" y="1502"/>
                  </a:lnTo>
                  <a:lnTo>
                    <a:pt x="1092" y="1626"/>
                  </a:lnTo>
                  <a:lnTo>
                    <a:pt x="1093" y="1630"/>
                  </a:lnTo>
                  <a:lnTo>
                    <a:pt x="1091" y="1641"/>
                  </a:lnTo>
                  <a:lnTo>
                    <a:pt x="1083" y="1652"/>
                  </a:lnTo>
                  <a:lnTo>
                    <a:pt x="1074" y="1659"/>
                  </a:lnTo>
                  <a:lnTo>
                    <a:pt x="1062" y="1661"/>
                  </a:lnTo>
                  <a:lnTo>
                    <a:pt x="1050" y="1659"/>
                  </a:lnTo>
                  <a:lnTo>
                    <a:pt x="1039" y="1652"/>
                  </a:lnTo>
                  <a:lnTo>
                    <a:pt x="1033" y="1641"/>
                  </a:lnTo>
                  <a:lnTo>
                    <a:pt x="1031" y="1630"/>
                  </a:lnTo>
                  <a:lnTo>
                    <a:pt x="1031" y="1628"/>
                  </a:lnTo>
                  <a:lnTo>
                    <a:pt x="740" y="1556"/>
                  </a:lnTo>
                  <a:lnTo>
                    <a:pt x="731" y="1569"/>
                  </a:lnTo>
                  <a:lnTo>
                    <a:pt x="719" y="1577"/>
                  </a:lnTo>
                  <a:lnTo>
                    <a:pt x="703" y="1580"/>
                  </a:lnTo>
                  <a:lnTo>
                    <a:pt x="688" y="1577"/>
                  </a:lnTo>
                  <a:lnTo>
                    <a:pt x="675" y="1569"/>
                  </a:lnTo>
                  <a:lnTo>
                    <a:pt x="666" y="1556"/>
                  </a:lnTo>
                  <a:lnTo>
                    <a:pt x="663" y="1540"/>
                  </a:lnTo>
                  <a:lnTo>
                    <a:pt x="666" y="1524"/>
                  </a:lnTo>
                  <a:lnTo>
                    <a:pt x="673" y="1514"/>
                  </a:lnTo>
                  <a:lnTo>
                    <a:pt x="509" y="1309"/>
                  </a:lnTo>
                  <a:lnTo>
                    <a:pt x="501" y="1314"/>
                  </a:lnTo>
                  <a:lnTo>
                    <a:pt x="486" y="1316"/>
                  </a:lnTo>
                  <a:lnTo>
                    <a:pt x="470" y="1314"/>
                  </a:lnTo>
                  <a:lnTo>
                    <a:pt x="456" y="1307"/>
                  </a:lnTo>
                  <a:lnTo>
                    <a:pt x="445" y="1296"/>
                  </a:lnTo>
                  <a:lnTo>
                    <a:pt x="437" y="1282"/>
                  </a:lnTo>
                  <a:lnTo>
                    <a:pt x="435" y="1266"/>
                  </a:lnTo>
                  <a:lnTo>
                    <a:pt x="437" y="1251"/>
                  </a:lnTo>
                  <a:lnTo>
                    <a:pt x="445" y="1237"/>
                  </a:lnTo>
                  <a:lnTo>
                    <a:pt x="456" y="1227"/>
                  </a:lnTo>
                  <a:lnTo>
                    <a:pt x="470" y="1219"/>
                  </a:lnTo>
                  <a:lnTo>
                    <a:pt x="478" y="1218"/>
                  </a:lnTo>
                  <a:lnTo>
                    <a:pt x="478" y="851"/>
                  </a:lnTo>
                  <a:lnTo>
                    <a:pt x="470" y="849"/>
                  </a:lnTo>
                  <a:lnTo>
                    <a:pt x="457" y="841"/>
                  </a:lnTo>
                  <a:lnTo>
                    <a:pt x="448" y="828"/>
                  </a:lnTo>
                  <a:lnTo>
                    <a:pt x="445" y="812"/>
                  </a:lnTo>
                  <a:lnTo>
                    <a:pt x="448" y="796"/>
                  </a:lnTo>
                  <a:lnTo>
                    <a:pt x="457" y="783"/>
                  </a:lnTo>
                  <a:lnTo>
                    <a:pt x="470" y="774"/>
                  </a:lnTo>
                  <a:lnTo>
                    <a:pt x="486" y="771"/>
                  </a:lnTo>
                  <a:lnTo>
                    <a:pt x="501" y="774"/>
                  </a:lnTo>
                  <a:lnTo>
                    <a:pt x="508" y="780"/>
                  </a:lnTo>
                  <a:lnTo>
                    <a:pt x="790" y="505"/>
                  </a:lnTo>
                  <a:lnTo>
                    <a:pt x="788" y="502"/>
                  </a:lnTo>
                  <a:lnTo>
                    <a:pt x="785" y="486"/>
                  </a:lnTo>
                  <a:lnTo>
                    <a:pt x="788" y="471"/>
                  </a:lnTo>
                  <a:lnTo>
                    <a:pt x="797" y="458"/>
                  </a:lnTo>
                  <a:lnTo>
                    <a:pt x="810" y="449"/>
                  </a:lnTo>
                  <a:lnTo>
                    <a:pt x="826" y="446"/>
                  </a:lnTo>
                  <a:lnTo>
                    <a:pt x="841" y="449"/>
                  </a:lnTo>
                  <a:lnTo>
                    <a:pt x="853" y="458"/>
                  </a:lnTo>
                  <a:lnTo>
                    <a:pt x="862" y="471"/>
                  </a:lnTo>
                  <a:lnTo>
                    <a:pt x="864" y="479"/>
                  </a:lnTo>
                  <a:lnTo>
                    <a:pt x="1197" y="479"/>
                  </a:lnTo>
                  <a:lnTo>
                    <a:pt x="1198" y="471"/>
                  </a:lnTo>
                  <a:lnTo>
                    <a:pt x="1205" y="457"/>
                  </a:lnTo>
                  <a:lnTo>
                    <a:pt x="1216" y="446"/>
                  </a:lnTo>
                  <a:lnTo>
                    <a:pt x="1230" y="439"/>
                  </a:lnTo>
                  <a:lnTo>
                    <a:pt x="1246" y="437"/>
                  </a:lnTo>
                  <a:close/>
                  <a:moveTo>
                    <a:pt x="1036" y="306"/>
                  </a:moveTo>
                  <a:lnTo>
                    <a:pt x="966" y="309"/>
                  </a:lnTo>
                  <a:lnTo>
                    <a:pt x="897" y="319"/>
                  </a:lnTo>
                  <a:lnTo>
                    <a:pt x="831" y="335"/>
                  </a:lnTo>
                  <a:lnTo>
                    <a:pt x="768" y="357"/>
                  </a:lnTo>
                  <a:lnTo>
                    <a:pt x="707" y="384"/>
                  </a:lnTo>
                  <a:lnTo>
                    <a:pt x="648" y="417"/>
                  </a:lnTo>
                  <a:lnTo>
                    <a:pt x="594" y="455"/>
                  </a:lnTo>
                  <a:lnTo>
                    <a:pt x="543" y="498"/>
                  </a:lnTo>
                  <a:lnTo>
                    <a:pt x="496" y="545"/>
                  </a:lnTo>
                  <a:lnTo>
                    <a:pt x="455" y="595"/>
                  </a:lnTo>
                  <a:lnTo>
                    <a:pt x="416" y="649"/>
                  </a:lnTo>
                  <a:lnTo>
                    <a:pt x="384" y="707"/>
                  </a:lnTo>
                  <a:lnTo>
                    <a:pt x="356" y="768"/>
                  </a:lnTo>
                  <a:lnTo>
                    <a:pt x="334" y="832"/>
                  </a:lnTo>
                  <a:lnTo>
                    <a:pt x="318" y="898"/>
                  </a:lnTo>
                  <a:lnTo>
                    <a:pt x="308" y="967"/>
                  </a:lnTo>
                  <a:lnTo>
                    <a:pt x="305" y="1037"/>
                  </a:lnTo>
                  <a:lnTo>
                    <a:pt x="308" y="1108"/>
                  </a:lnTo>
                  <a:lnTo>
                    <a:pt x="318" y="1176"/>
                  </a:lnTo>
                  <a:lnTo>
                    <a:pt x="334" y="1243"/>
                  </a:lnTo>
                  <a:lnTo>
                    <a:pt x="356" y="1307"/>
                  </a:lnTo>
                  <a:lnTo>
                    <a:pt x="384" y="1368"/>
                  </a:lnTo>
                  <a:lnTo>
                    <a:pt x="416" y="1425"/>
                  </a:lnTo>
                  <a:lnTo>
                    <a:pt x="455" y="1480"/>
                  </a:lnTo>
                  <a:lnTo>
                    <a:pt x="496" y="1530"/>
                  </a:lnTo>
                  <a:lnTo>
                    <a:pt x="543" y="1577"/>
                  </a:lnTo>
                  <a:lnTo>
                    <a:pt x="594" y="1620"/>
                  </a:lnTo>
                  <a:lnTo>
                    <a:pt x="648" y="1657"/>
                  </a:lnTo>
                  <a:lnTo>
                    <a:pt x="707" y="1691"/>
                  </a:lnTo>
                  <a:lnTo>
                    <a:pt x="768" y="1717"/>
                  </a:lnTo>
                  <a:lnTo>
                    <a:pt x="831" y="1740"/>
                  </a:lnTo>
                  <a:lnTo>
                    <a:pt x="897" y="1756"/>
                  </a:lnTo>
                  <a:lnTo>
                    <a:pt x="966" y="1765"/>
                  </a:lnTo>
                  <a:lnTo>
                    <a:pt x="1036" y="1769"/>
                  </a:lnTo>
                  <a:lnTo>
                    <a:pt x="1107" y="1765"/>
                  </a:lnTo>
                  <a:lnTo>
                    <a:pt x="1175" y="1756"/>
                  </a:lnTo>
                  <a:lnTo>
                    <a:pt x="1241" y="1740"/>
                  </a:lnTo>
                  <a:lnTo>
                    <a:pt x="1306" y="1717"/>
                  </a:lnTo>
                  <a:lnTo>
                    <a:pt x="1367" y="1691"/>
                  </a:lnTo>
                  <a:lnTo>
                    <a:pt x="1424" y="1657"/>
                  </a:lnTo>
                  <a:lnTo>
                    <a:pt x="1479" y="1620"/>
                  </a:lnTo>
                  <a:lnTo>
                    <a:pt x="1529" y="1577"/>
                  </a:lnTo>
                  <a:lnTo>
                    <a:pt x="1576" y="1530"/>
                  </a:lnTo>
                  <a:lnTo>
                    <a:pt x="1619" y="1480"/>
                  </a:lnTo>
                  <a:lnTo>
                    <a:pt x="1656" y="1425"/>
                  </a:lnTo>
                  <a:lnTo>
                    <a:pt x="1689" y="1368"/>
                  </a:lnTo>
                  <a:lnTo>
                    <a:pt x="1716" y="1307"/>
                  </a:lnTo>
                  <a:lnTo>
                    <a:pt x="1739" y="1243"/>
                  </a:lnTo>
                  <a:lnTo>
                    <a:pt x="1755" y="1176"/>
                  </a:lnTo>
                  <a:lnTo>
                    <a:pt x="1764" y="1108"/>
                  </a:lnTo>
                  <a:lnTo>
                    <a:pt x="1767" y="1037"/>
                  </a:lnTo>
                  <a:lnTo>
                    <a:pt x="1764" y="967"/>
                  </a:lnTo>
                  <a:lnTo>
                    <a:pt x="1755" y="898"/>
                  </a:lnTo>
                  <a:lnTo>
                    <a:pt x="1739" y="832"/>
                  </a:lnTo>
                  <a:lnTo>
                    <a:pt x="1716" y="768"/>
                  </a:lnTo>
                  <a:lnTo>
                    <a:pt x="1689" y="707"/>
                  </a:lnTo>
                  <a:lnTo>
                    <a:pt x="1656" y="649"/>
                  </a:lnTo>
                  <a:lnTo>
                    <a:pt x="1619" y="595"/>
                  </a:lnTo>
                  <a:lnTo>
                    <a:pt x="1576" y="545"/>
                  </a:lnTo>
                  <a:lnTo>
                    <a:pt x="1529" y="498"/>
                  </a:lnTo>
                  <a:lnTo>
                    <a:pt x="1479" y="455"/>
                  </a:lnTo>
                  <a:lnTo>
                    <a:pt x="1424" y="417"/>
                  </a:lnTo>
                  <a:lnTo>
                    <a:pt x="1367" y="384"/>
                  </a:lnTo>
                  <a:lnTo>
                    <a:pt x="1306" y="357"/>
                  </a:lnTo>
                  <a:lnTo>
                    <a:pt x="1241" y="335"/>
                  </a:lnTo>
                  <a:lnTo>
                    <a:pt x="1175" y="319"/>
                  </a:lnTo>
                  <a:lnTo>
                    <a:pt x="1107" y="309"/>
                  </a:lnTo>
                  <a:lnTo>
                    <a:pt x="1036" y="306"/>
                  </a:lnTo>
                  <a:close/>
                  <a:moveTo>
                    <a:pt x="1036" y="0"/>
                  </a:moveTo>
                  <a:lnTo>
                    <a:pt x="1117" y="4"/>
                  </a:lnTo>
                  <a:lnTo>
                    <a:pt x="1197" y="13"/>
                  </a:lnTo>
                  <a:lnTo>
                    <a:pt x="1275" y="28"/>
                  </a:lnTo>
                  <a:lnTo>
                    <a:pt x="1349" y="48"/>
                  </a:lnTo>
                  <a:lnTo>
                    <a:pt x="1422" y="74"/>
                  </a:lnTo>
                  <a:lnTo>
                    <a:pt x="1493" y="106"/>
                  </a:lnTo>
                  <a:lnTo>
                    <a:pt x="1560" y="143"/>
                  </a:lnTo>
                  <a:lnTo>
                    <a:pt x="1624" y="183"/>
                  </a:lnTo>
                  <a:lnTo>
                    <a:pt x="1685" y="228"/>
                  </a:lnTo>
                  <a:lnTo>
                    <a:pt x="1742" y="278"/>
                  </a:lnTo>
                  <a:lnTo>
                    <a:pt x="1796" y="332"/>
                  </a:lnTo>
                  <a:lnTo>
                    <a:pt x="1846" y="390"/>
                  </a:lnTo>
                  <a:lnTo>
                    <a:pt x="1890" y="450"/>
                  </a:lnTo>
                  <a:lnTo>
                    <a:pt x="1932" y="515"/>
                  </a:lnTo>
                  <a:lnTo>
                    <a:pt x="1967" y="582"/>
                  </a:lnTo>
                  <a:lnTo>
                    <a:pt x="2000" y="651"/>
                  </a:lnTo>
                  <a:lnTo>
                    <a:pt x="2025" y="724"/>
                  </a:lnTo>
                  <a:lnTo>
                    <a:pt x="2045" y="800"/>
                  </a:lnTo>
                  <a:lnTo>
                    <a:pt x="2060" y="877"/>
                  </a:lnTo>
                  <a:lnTo>
                    <a:pt x="2070" y="956"/>
                  </a:lnTo>
                  <a:lnTo>
                    <a:pt x="2073" y="1037"/>
                  </a:lnTo>
                  <a:lnTo>
                    <a:pt x="2070" y="1114"/>
                  </a:lnTo>
                  <a:lnTo>
                    <a:pt x="2063" y="1190"/>
                  </a:lnTo>
                  <a:lnTo>
                    <a:pt x="2049" y="1263"/>
                  </a:lnTo>
                  <a:lnTo>
                    <a:pt x="2031" y="1336"/>
                  </a:lnTo>
                  <a:lnTo>
                    <a:pt x="2007" y="1405"/>
                  </a:lnTo>
                  <a:lnTo>
                    <a:pt x="1979" y="1473"/>
                  </a:lnTo>
                  <a:lnTo>
                    <a:pt x="1946" y="1537"/>
                  </a:lnTo>
                  <a:lnTo>
                    <a:pt x="1909" y="1599"/>
                  </a:lnTo>
                  <a:lnTo>
                    <a:pt x="1868" y="1657"/>
                  </a:lnTo>
                  <a:lnTo>
                    <a:pt x="1166" y="2631"/>
                  </a:lnTo>
                  <a:lnTo>
                    <a:pt x="1147" y="2653"/>
                  </a:lnTo>
                  <a:lnTo>
                    <a:pt x="1127" y="2670"/>
                  </a:lnTo>
                  <a:lnTo>
                    <a:pt x="1106" y="2684"/>
                  </a:lnTo>
                  <a:lnTo>
                    <a:pt x="1083" y="2693"/>
                  </a:lnTo>
                  <a:lnTo>
                    <a:pt x="1060" y="2699"/>
                  </a:lnTo>
                  <a:lnTo>
                    <a:pt x="1036" y="2701"/>
                  </a:lnTo>
                  <a:lnTo>
                    <a:pt x="1013" y="2699"/>
                  </a:lnTo>
                  <a:lnTo>
                    <a:pt x="990" y="2693"/>
                  </a:lnTo>
                  <a:lnTo>
                    <a:pt x="968" y="2684"/>
                  </a:lnTo>
                  <a:lnTo>
                    <a:pt x="946" y="2670"/>
                  </a:lnTo>
                  <a:lnTo>
                    <a:pt x="926" y="2653"/>
                  </a:lnTo>
                  <a:lnTo>
                    <a:pt x="908" y="2631"/>
                  </a:lnTo>
                  <a:lnTo>
                    <a:pt x="205" y="1657"/>
                  </a:lnTo>
                  <a:lnTo>
                    <a:pt x="165" y="1599"/>
                  </a:lnTo>
                  <a:lnTo>
                    <a:pt x="127" y="1537"/>
                  </a:lnTo>
                  <a:lnTo>
                    <a:pt x="94" y="1473"/>
                  </a:lnTo>
                  <a:lnTo>
                    <a:pt x="66" y="1405"/>
                  </a:lnTo>
                  <a:lnTo>
                    <a:pt x="43" y="1336"/>
                  </a:lnTo>
                  <a:lnTo>
                    <a:pt x="25" y="1263"/>
                  </a:lnTo>
                  <a:lnTo>
                    <a:pt x="11" y="1190"/>
                  </a:lnTo>
                  <a:lnTo>
                    <a:pt x="3" y="1114"/>
                  </a:lnTo>
                  <a:lnTo>
                    <a:pt x="0" y="1037"/>
                  </a:lnTo>
                  <a:lnTo>
                    <a:pt x="3" y="956"/>
                  </a:lnTo>
                  <a:lnTo>
                    <a:pt x="13" y="877"/>
                  </a:lnTo>
                  <a:lnTo>
                    <a:pt x="28" y="800"/>
                  </a:lnTo>
                  <a:lnTo>
                    <a:pt x="48" y="724"/>
                  </a:lnTo>
                  <a:lnTo>
                    <a:pt x="74" y="651"/>
                  </a:lnTo>
                  <a:lnTo>
                    <a:pt x="106" y="582"/>
                  </a:lnTo>
                  <a:lnTo>
                    <a:pt x="141" y="515"/>
                  </a:lnTo>
                  <a:lnTo>
                    <a:pt x="183" y="450"/>
                  </a:lnTo>
                  <a:lnTo>
                    <a:pt x="228" y="390"/>
                  </a:lnTo>
                  <a:lnTo>
                    <a:pt x="277" y="332"/>
                  </a:lnTo>
                  <a:lnTo>
                    <a:pt x="331" y="278"/>
                  </a:lnTo>
                  <a:lnTo>
                    <a:pt x="388" y="228"/>
                  </a:lnTo>
                  <a:lnTo>
                    <a:pt x="449" y="183"/>
                  </a:lnTo>
                  <a:lnTo>
                    <a:pt x="513" y="143"/>
                  </a:lnTo>
                  <a:lnTo>
                    <a:pt x="581" y="106"/>
                  </a:lnTo>
                  <a:lnTo>
                    <a:pt x="651" y="74"/>
                  </a:lnTo>
                  <a:lnTo>
                    <a:pt x="724" y="48"/>
                  </a:lnTo>
                  <a:lnTo>
                    <a:pt x="799" y="28"/>
                  </a:lnTo>
                  <a:lnTo>
                    <a:pt x="876" y="13"/>
                  </a:lnTo>
                  <a:lnTo>
                    <a:pt x="955" y="4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1891C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63" name="타원 162"/>
            <p:cNvSpPr/>
            <p:nvPr/>
          </p:nvSpPr>
          <p:spPr>
            <a:xfrm>
              <a:off x="6699130" y="5251478"/>
              <a:ext cx="103418" cy="103417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1891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1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4" name="그룹 163"/>
          <p:cNvGrpSpPr/>
          <p:nvPr/>
        </p:nvGrpSpPr>
        <p:grpSpPr>
          <a:xfrm>
            <a:off x="395536" y="2433531"/>
            <a:ext cx="138854" cy="180849"/>
            <a:chOff x="6678285" y="5242688"/>
            <a:chExt cx="145109" cy="188996"/>
          </a:xfrm>
        </p:grpSpPr>
        <p:sp>
          <p:nvSpPr>
            <p:cNvPr id="165" name="Freeform 9"/>
            <p:cNvSpPr>
              <a:spLocks noEditPoints="1"/>
            </p:cNvSpPr>
            <p:nvPr/>
          </p:nvSpPr>
          <p:spPr bwMode="auto">
            <a:xfrm>
              <a:off x="6678285" y="5242688"/>
              <a:ext cx="145109" cy="188996"/>
            </a:xfrm>
            <a:custGeom>
              <a:avLst/>
              <a:gdLst/>
              <a:ahLst/>
              <a:cxnLst>
                <a:cxn ang="0">
                  <a:pos x="1040" y="1608"/>
                </a:cxn>
                <a:cxn ang="0">
                  <a:pos x="1262" y="1365"/>
                </a:cxn>
                <a:cxn ang="0">
                  <a:pos x="899" y="1374"/>
                </a:cxn>
                <a:cxn ang="0">
                  <a:pos x="1245" y="1347"/>
                </a:cxn>
                <a:cxn ang="0">
                  <a:pos x="719" y="1502"/>
                </a:cxn>
                <a:cxn ang="0">
                  <a:pos x="1305" y="1335"/>
                </a:cxn>
                <a:cxn ang="0">
                  <a:pos x="1576" y="1216"/>
                </a:cxn>
                <a:cxn ang="0">
                  <a:pos x="898" y="1355"/>
                </a:cxn>
                <a:cxn ang="0">
                  <a:pos x="525" y="1237"/>
                </a:cxn>
                <a:cxn ang="0">
                  <a:pos x="642" y="1089"/>
                </a:cxn>
                <a:cxn ang="0">
                  <a:pos x="869" y="1335"/>
                </a:cxn>
                <a:cxn ang="0">
                  <a:pos x="1295" y="1312"/>
                </a:cxn>
                <a:cxn ang="0">
                  <a:pos x="1091" y="1049"/>
                </a:cxn>
                <a:cxn ang="0">
                  <a:pos x="1281" y="1305"/>
                </a:cxn>
                <a:cxn ang="0">
                  <a:pos x="629" y="1078"/>
                </a:cxn>
                <a:cxn ang="0">
                  <a:pos x="1581" y="1155"/>
                </a:cxn>
                <a:cxn ang="0">
                  <a:pos x="682" y="1048"/>
                </a:cxn>
                <a:cxn ang="0">
                  <a:pos x="525" y="812"/>
                </a:cxn>
                <a:cxn ang="0">
                  <a:pos x="1076" y="1014"/>
                </a:cxn>
                <a:cxn ang="0">
                  <a:pos x="1348" y="750"/>
                </a:cxn>
                <a:cxn ang="0">
                  <a:pos x="1521" y="766"/>
                </a:cxn>
                <a:cxn ang="0">
                  <a:pos x="1019" y="665"/>
                </a:cxn>
                <a:cxn ang="0">
                  <a:pos x="1054" y="1000"/>
                </a:cxn>
                <a:cxn ang="0">
                  <a:pos x="1060" y="626"/>
                </a:cxn>
                <a:cxn ang="0">
                  <a:pos x="1230" y="534"/>
                </a:cxn>
                <a:cxn ang="0">
                  <a:pos x="1341" y="718"/>
                </a:cxn>
                <a:cxn ang="0">
                  <a:pos x="841" y="523"/>
                </a:cxn>
                <a:cxn ang="0">
                  <a:pos x="800" y="517"/>
                </a:cxn>
                <a:cxn ang="0">
                  <a:pos x="862" y="502"/>
                </a:cxn>
                <a:cxn ang="0">
                  <a:pos x="1198" y="502"/>
                </a:cxn>
                <a:cxn ang="0">
                  <a:pos x="1296" y="486"/>
                </a:cxn>
                <a:cxn ang="0">
                  <a:pos x="1588" y="734"/>
                </a:cxn>
                <a:cxn ang="0">
                  <a:pos x="1620" y="1151"/>
                </a:cxn>
                <a:cxn ang="0">
                  <a:pos x="1590" y="1224"/>
                </a:cxn>
                <a:cxn ang="0">
                  <a:pos x="1426" y="1521"/>
                </a:cxn>
                <a:cxn ang="0">
                  <a:pos x="1074" y="1659"/>
                </a:cxn>
                <a:cxn ang="0">
                  <a:pos x="731" y="1569"/>
                </a:cxn>
                <a:cxn ang="0">
                  <a:pos x="673" y="1514"/>
                </a:cxn>
                <a:cxn ang="0">
                  <a:pos x="435" y="1266"/>
                </a:cxn>
                <a:cxn ang="0">
                  <a:pos x="457" y="841"/>
                </a:cxn>
                <a:cxn ang="0">
                  <a:pos x="508" y="780"/>
                </a:cxn>
                <a:cxn ang="0">
                  <a:pos x="841" y="449"/>
                </a:cxn>
                <a:cxn ang="0">
                  <a:pos x="1230" y="439"/>
                </a:cxn>
                <a:cxn ang="0">
                  <a:pos x="648" y="417"/>
                </a:cxn>
                <a:cxn ang="0">
                  <a:pos x="334" y="832"/>
                </a:cxn>
                <a:cxn ang="0">
                  <a:pos x="384" y="1368"/>
                </a:cxn>
                <a:cxn ang="0">
                  <a:pos x="768" y="1717"/>
                </a:cxn>
                <a:cxn ang="0">
                  <a:pos x="1306" y="1717"/>
                </a:cxn>
                <a:cxn ang="0">
                  <a:pos x="1689" y="1368"/>
                </a:cxn>
                <a:cxn ang="0">
                  <a:pos x="1739" y="832"/>
                </a:cxn>
                <a:cxn ang="0">
                  <a:pos x="1424" y="417"/>
                </a:cxn>
                <a:cxn ang="0">
                  <a:pos x="1117" y="4"/>
                </a:cxn>
                <a:cxn ang="0">
                  <a:pos x="1685" y="228"/>
                </a:cxn>
                <a:cxn ang="0">
                  <a:pos x="2025" y="724"/>
                </a:cxn>
                <a:cxn ang="0">
                  <a:pos x="2031" y="1336"/>
                </a:cxn>
                <a:cxn ang="0">
                  <a:pos x="1127" y="2670"/>
                </a:cxn>
                <a:cxn ang="0">
                  <a:pos x="946" y="2670"/>
                </a:cxn>
                <a:cxn ang="0">
                  <a:pos x="43" y="1336"/>
                </a:cxn>
                <a:cxn ang="0">
                  <a:pos x="48" y="724"/>
                </a:cxn>
                <a:cxn ang="0">
                  <a:pos x="388" y="228"/>
                </a:cxn>
                <a:cxn ang="0">
                  <a:pos x="955" y="4"/>
                </a:cxn>
              </a:cxnLst>
              <a:rect l="0" t="0" r="r" b="b"/>
              <a:pathLst>
                <a:path w="2073" h="2701">
                  <a:moveTo>
                    <a:pt x="854" y="1394"/>
                  </a:moveTo>
                  <a:lnTo>
                    <a:pt x="736" y="1517"/>
                  </a:lnTo>
                  <a:lnTo>
                    <a:pt x="740" y="1524"/>
                  </a:lnTo>
                  <a:lnTo>
                    <a:pt x="743" y="1540"/>
                  </a:lnTo>
                  <a:lnTo>
                    <a:pt x="743" y="1542"/>
                  </a:lnTo>
                  <a:lnTo>
                    <a:pt x="1035" y="1615"/>
                  </a:lnTo>
                  <a:lnTo>
                    <a:pt x="1039" y="1608"/>
                  </a:lnTo>
                  <a:lnTo>
                    <a:pt x="1040" y="1608"/>
                  </a:lnTo>
                  <a:lnTo>
                    <a:pt x="879" y="1396"/>
                  </a:lnTo>
                  <a:lnTo>
                    <a:pt x="869" y="1398"/>
                  </a:lnTo>
                  <a:lnTo>
                    <a:pt x="857" y="1396"/>
                  </a:lnTo>
                  <a:lnTo>
                    <a:pt x="854" y="1394"/>
                  </a:lnTo>
                  <a:close/>
                  <a:moveTo>
                    <a:pt x="1291" y="1360"/>
                  </a:moveTo>
                  <a:lnTo>
                    <a:pt x="1285" y="1365"/>
                  </a:lnTo>
                  <a:lnTo>
                    <a:pt x="1274" y="1367"/>
                  </a:lnTo>
                  <a:lnTo>
                    <a:pt x="1262" y="1365"/>
                  </a:lnTo>
                  <a:lnTo>
                    <a:pt x="1086" y="1613"/>
                  </a:lnTo>
                  <a:lnTo>
                    <a:pt x="1388" y="1489"/>
                  </a:lnTo>
                  <a:lnTo>
                    <a:pt x="1386" y="1480"/>
                  </a:lnTo>
                  <a:lnTo>
                    <a:pt x="1389" y="1465"/>
                  </a:lnTo>
                  <a:lnTo>
                    <a:pt x="1393" y="1459"/>
                  </a:lnTo>
                  <a:lnTo>
                    <a:pt x="1291" y="1360"/>
                  </a:lnTo>
                  <a:close/>
                  <a:moveTo>
                    <a:pt x="1245" y="1344"/>
                  </a:moveTo>
                  <a:lnTo>
                    <a:pt x="899" y="1374"/>
                  </a:lnTo>
                  <a:lnTo>
                    <a:pt x="898" y="1378"/>
                  </a:lnTo>
                  <a:lnTo>
                    <a:pt x="891" y="1387"/>
                  </a:lnTo>
                  <a:lnTo>
                    <a:pt x="1052" y="1601"/>
                  </a:lnTo>
                  <a:lnTo>
                    <a:pt x="1062" y="1599"/>
                  </a:lnTo>
                  <a:lnTo>
                    <a:pt x="1074" y="1601"/>
                  </a:lnTo>
                  <a:lnTo>
                    <a:pt x="1076" y="1603"/>
                  </a:lnTo>
                  <a:lnTo>
                    <a:pt x="1250" y="1356"/>
                  </a:lnTo>
                  <a:lnTo>
                    <a:pt x="1245" y="1347"/>
                  </a:lnTo>
                  <a:lnTo>
                    <a:pt x="1245" y="1344"/>
                  </a:lnTo>
                  <a:close/>
                  <a:moveTo>
                    <a:pt x="530" y="1286"/>
                  </a:moveTo>
                  <a:lnTo>
                    <a:pt x="525" y="1296"/>
                  </a:lnTo>
                  <a:lnTo>
                    <a:pt x="521" y="1300"/>
                  </a:lnTo>
                  <a:lnTo>
                    <a:pt x="684" y="1505"/>
                  </a:lnTo>
                  <a:lnTo>
                    <a:pt x="688" y="1502"/>
                  </a:lnTo>
                  <a:lnTo>
                    <a:pt x="703" y="1499"/>
                  </a:lnTo>
                  <a:lnTo>
                    <a:pt x="719" y="1502"/>
                  </a:lnTo>
                  <a:lnTo>
                    <a:pt x="725" y="1507"/>
                  </a:lnTo>
                  <a:lnTo>
                    <a:pt x="845" y="1385"/>
                  </a:lnTo>
                  <a:lnTo>
                    <a:pt x="839" y="1378"/>
                  </a:lnTo>
                  <a:lnTo>
                    <a:pt x="837" y="1369"/>
                  </a:lnTo>
                  <a:lnTo>
                    <a:pt x="530" y="1286"/>
                  </a:lnTo>
                  <a:close/>
                  <a:moveTo>
                    <a:pt x="1572" y="1211"/>
                  </a:moveTo>
                  <a:lnTo>
                    <a:pt x="1303" y="1330"/>
                  </a:lnTo>
                  <a:lnTo>
                    <a:pt x="1305" y="1335"/>
                  </a:lnTo>
                  <a:lnTo>
                    <a:pt x="1302" y="1347"/>
                  </a:lnTo>
                  <a:lnTo>
                    <a:pt x="1300" y="1351"/>
                  </a:lnTo>
                  <a:lnTo>
                    <a:pt x="1403" y="1448"/>
                  </a:lnTo>
                  <a:lnTo>
                    <a:pt x="1410" y="1444"/>
                  </a:lnTo>
                  <a:lnTo>
                    <a:pt x="1426" y="1440"/>
                  </a:lnTo>
                  <a:lnTo>
                    <a:pt x="1440" y="1444"/>
                  </a:lnTo>
                  <a:lnTo>
                    <a:pt x="1578" y="1217"/>
                  </a:lnTo>
                  <a:lnTo>
                    <a:pt x="1576" y="1216"/>
                  </a:lnTo>
                  <a:lnTo>
                    <a:pt x="1572" y="1211"/>
                  </a:lnTo>
                  <a:close/>
                  <a:moveTo>
                    <a:pt x="1069" y="1097"/>
                  </a:moveTo>
                  <a:lnTo>
                    <a:pt x="1054" y="1105"/>
                  </a:lnTo>
                  <a:lnTo>
                    <a:pt x="1036" y="1108"/>
                  </a:lnTo>
                  <a:lnTo>
                    <a:pt x="1018" y="1105"/>
                  </a:lnTo>
                  <a:lnTo>
                    <a:pt x="1015" y="1103"/>
                  </a:lnTo>
                  <a:lnTo>
                    <a:pt x="891" y="1344"/>
                  </a:lnTo>
                  <a:lnTo>
                    <a:pt x="898" y="1355"/>
                  </a:lnTo>
                  <a:lnTo>
                    <a:pt x="899" y="1360"/>
                  </a:lnTo>
                  <a:lnTo>
                    <a:pt x="1244" y="1330"/>
                  </a:lnTo>
                  <a:lnTo>
                    <a:pt x="1245" y="1323"/>
                  </a:lnTo>
                  <a:lnTo>
                    <a:pt x="1249" y="1316"/>
                  </a:lnTo>
                  <a:lnTo>
                    <a:pt x="1069" y="1097"/>
                  </a:lnTo>
                  <a:close/>
                  <a:moveTo>
                    <a:pt x="640" y="1088"/>
                  </a:moveTo>
                  <a:lnTo>
                    <a:pt x="522" y="1234"/>
                  </a:lnTo>
                  <a:lnTo>
                    <a:pt x="525" y="1237"/>
                  </a:lnTo>
                  <a:lnTo>
                    <a:pt x="533" y="1251"/>
                  </a:lnTo>
                  <a:lnTo>
                    <a:pt x="535" y="1266"/>
                  </a:lnTo>
                  <a:lnTo>
                    <a:pt x="534" y="1273"/>
                  </a:lnTo>
                  <a:lnTo>
                    <a:pt x="839" y="1354"/>
                  </a:lnTo>
                  <a:lnTo>
                    <a:pt x="845" y="1347"/>
                  </a:lnTo>
                  <a:lnTo>
                    <a:pt x="665" y="1089"/>
                  </a:lnTo>
                  <a:lnTo>
                    <a:pt x="653" y="1091"/>
                  </a:lnTo>
                  <a:lnTo>
                    <a:pt x="642" y="1089"/>
                  </a:lnTo>
                  <a:lnTo>
                    <a:pt x="640" y="1088"/>
                  </a:lnTo>
                  <a:close/>
                  <a:moveTo>
                    <a:pt x="981" y="1055"/>
                  </a:moveTo>
                  <a:lnTo>
                    <a:pt x="683" y="1065"/>
                  </a:lnTo>
                  <a:lnTo>
                    <a:pt x="682" y="1072"/>
                  </a:lnTo>
                  <a:lnTo>
                    <a:pt x="676" y="1080"/>
                  </a:lnTo>
                  <a:lnTo>
                    <a:pt x="856" y="1338"/>
                  </a:lnTo>
                  <a:lnTo>
                    <a:pt x="857" y="1337"/>
                  </a:lnTo>
                  <a:lnTo>
                    <a:pt x="869" y="1335"/>
                  </a:lnTo>
                  <a:lnTo>
                    <a:pt x="879" y="1337"/>
                  </a:lnTo>
                  <a:lnTo>
                    <a:pt x="1002" y="1096"/>
                  </a:lnTo>
                  <a:lnTo>
                    <a:pt x="991" y="1086"/>
                  </a:lnTo>
                  <a:lnTo>
                    <a:pt x="984" y="1071"/>
                  </a:lnTo>
                  <a:lnTo>
                    <a:pt x="981" y="1055"/>
                  </a:lnTo>
                  <a:close/>
                  <a:moveTo>
                    <a:pt x="1439" y="1031"/>
                  </a:moveTo>
                  <a:lnTo>
                    <a:pt x="1294" y="1311"/>
                  </a:lnTo>
                  <a:lnTo>
                    <a:pt x="1295" y="1312"/>
                  </a:lnTo>
                  <a:lnTo>
                    <a:pt x="1298" y="1316"/>
                  </a:lnTo>
                  <a:lnTo>
                    <a:pt x="1566" y="1197"/>
                  </a:lnTo>
                  <a:lnTo>
                    <a:pt x="1564" y="1187"/>
                  </a:lnTo>
                  <a:lnTo>
                    <a:pt x="1568" y="1172"/>
                  </a:lnTo>
                  <a:lnTo>
                    <a:pt x="1572" y="1165"/>
                  </a:lnTo>
                  <a:lnTo>
                    <a:pt x="1439" y="1031"/>
                  </a:lnTo>
                  <a:close/>
                  <a:moveTo>
                    <a:pt x="1425" y="1028"/>
                  </a:moveTo>
                  <a:lnTo>
                    <a:pt x="1091" y="1049"/>
                  </a:lnTo>
                  <a:lnTo>
                    <a:pt x="1092" y="1052"/>
                  </a:lnTo>
                  <a:lnTo>
                    <a:pt x="1089" y="1071"/>
                  </a:lnTo>
                  <a:lnTo>
                    <a:pt x="1081" y="1086"/>
                  </a:lnTo>
                  <a:lnTo>
                    <a:pt x="1080" y="1087"/>
                  </a:lnTo>
                  <a:lnTo>
                    <a:pt x="1260" y="1307"/>
                  </a:lnTo>
                  <a:lnTo>
                    <a:pt x="1262" y="1306"/>
                  </a:lnTo>
                  <a:lnTo>
                    <a:pt x="1274" y="1304"/>
                  </a:lnTo>
                  <a:lnTo>
                    <a:pt x="1281" y="1305"/>
                  </a:lnTo>
                  <a:lnTo>
                    <a:pt x="1425" y="1028"/>
                  </a:lnTo>
                  <a:close/>
                  <a:moveTo>
                    <a:pt x="502" y="849"/>
                  </a:moveTo>
                  <a:lnTo>
                    <a:pt x="501" y="849"/>
                  </a:lnTo>
                  <a:lnTo>
                    <a:pt x="492" y="851"/>
                  </a:lnTo>
                  <a:lnTo>
                    <a:pt x="492" y="1218"/>
                  </a:lnTo>
                  <a:lnTo>
                    <a:pt x="501" y="1219"/>
                  </a:lnTo>
                  <a:lnTo>
                    <a:pt x="510" y="1224"/>
                  </a:lnTo>
                  <a:lnTo>
                    <a:pt x="629" y="1078"/>
                  </a:lnTo>
                  <a:lnTo>
                    <a:pt x="625" y="1072"/>
                  </a:lnTo>
                  <a:lnTo>
                    <a:pt x="622" y="1060"/>
                  </a:lnTo>
                  <a:lnTo>
                    <a:pt x="625" y="1048"/>
                  </a:lnTo>
                  <a:lnTo>
                    <a:pt x="630" y="1038"/>
                  </a:lnTo>
                  <a:lnTo>
                    <a:pt x="502" y="849"/>
                  </a:lnTo>
                  <a:close/>
                  <a:moveTo>
                    <a:pt x="1548" y="801"/>
                  </a:moveTo>
                  <a:lnTo>
                    <a:pt x="1447" y="1019"/>
                  </a:lnTo>
                  <a:lnTo>
                    <a:pt x="1581" y="1155"/>
                  </a:lnTo>
                  <a:lnTo>
                    <a:pt x="1589" y="1151"/>
                  </a:lnTo>
                  <a:lnTo>
                    <a:pt x="1593" y="1150"/>
                  </a:lnTo>
                  <a:lnTo>
                    <a:pt x="1556" y="802"/>
                  </a:lnTo>
                  <a:lnTo>
                    <a:pt x="1548" y="801"/>
                  </a:lnTo>
                  <a:close/>
                  <a:moveTo>
                    <a:pt x="759" y="773"/>
                  </a:moveTo>
                  <a:lnTo>
                    <a:pt x="669" y="1034"/>
                  </a:lnTo>
                  <a:lnTo>
                    <a:pt x="675" y="1037"/>
                  </a:lnTo>
                  <a:lnTo>
                    <a:pt x="682" y="1048"/>
                  </a:lnTo>
                  <a:lnTo>
                    <a:pt x="683" y="1051"/>
                  </a:lnTo>
                  <a:lnTo>
                    <a:pt x="983" y="1040"/>
                  </a:lnTo>
                  <a:lnTo>
                    <a:pt x="984" y="1034"/>
                  </a:lnTo>
                  <a:lnTo>
                    <a:pt x="991" y="1019"/>
                  </a:lnTo>
                  <a:lnTo>
                    <a:pt x="996" y="1015"/>
                  </a:lnTo>
                  <a:lnTo>
                    <a:pt x="759" y="773"/>
                  </a:lnTo>
                  <a:close/>
                  <a:moveTo>
                    <a:pt x="745" y="769"/>
                  </a:moveTo>
                  <a:lnTo>
                    <a:pt x="525" y="812"/>
                  </a:lnTo>
                  <a:lnTo>
                    <a:pt x="522" y="828"/>
                  </a:lnTo>
                  <a:lnTo>
                    <a:pt x="513" y="841"/>
                  </a:lnTo>
                  <a:lnTo>
                    <a:pt x="642" y="1031"/>
                  </a:lnTo>
                  <a:lnTo>
                    <a:pt x="653" y="1029"/>
                  </a:lnTo>
                  <a:lnTo>
                    <a:pt x="656" y="1029"/>
                  </a:lnTo>
                  <a:lnTo>
                    <a:pt x="745" y="769"/>
                  </a:lnTo>
                  <a:close/>
                  <a:moveTo>
                    <a:pt x="1303" y="767"/>
                  </a:moveTo>
                  <a:lnTo>
                    <a:pt x="1076" y="1014"/>
                  </a:lnTo>
                  <a:lnTo>
                    <a:pt x="1081" y="1019"/>
                  </a:lnTo>
                  <a:lnTo>
                    <a:pt x="1089" y="1034"/>
                  </a:lnTo>
                  <a:lnTo>
                    <a:pt x="1426" y="1014"/>
                  </a:lnTo>
                  <a:lnTo>
                    <a:pt x="1324" y="770"/>
                  </a:lnTo>
                  <a:lnTo>
                    <a:pt x="1318" y="771"/>
                  </a:lnTo>
                  <a:lnTo>
                    <a:pt x="1307" y="769"/>
                  </a:lnTo>
                  <a:lnTo>
                    <a:pt x="1303" y="767"/>
                  </a:lnTo>
                  <a:close/>
                  <a:moveTo>
                    <a:pt x="1348" y="750"/>
                  </a:moveTo>
                  <a:lnTo>
                    <a:pt x="1348" y="752"/>
                  </a:lnTo>
                  <a:lnTo>
                    <a:pt x="1341" y="762"/>
                  </a:lnTo>
                  <a:lnTo>
                    <a:pt x="1338" y="764"/>
                  </a:lnTo>
                  <a:lnTo>
                    <a:pt x="1438" y="1002"/>
                  </a:lnTo>
                  <a:lnTo>
                    <a:pt x="1535" y="796"/>
                  </a:lnTo>
                  <a:lnTo>
                    <a:pt x="1527" y="786"/>
                  </a:lnTo>
                  <a:lnTo>
                    <a:pt x="1522" y="775"/>
                  </a:lnTo>
                  <a:lnTo>
                    <a:pt x="1521" y="766"/>
                  </a:lnTo>
                  <a:lnTo>
                    <a:pt x="1348" y="750"/>
                  </a:lnTo>
                  <a:close/>
                  <a:moveTo>
                    <a:pt x="1006" y="655"/>
                  </a:moveTo>
                  <a:lnTo>
                    <a:pt x="770" y="762"/>
                  </a:lnTo>
                  <a:lnTo>
                    <a:pt x="1007" y="1005"/>
                  </a:lnTo>
                  <a:lnTo>
                    <a:pt x="1018" y="1000"/>
                  </a:lnTo>
                  <a:lnTo>
                    <a:pt x="1028" y="998"/>
                  </a:lnTo>
                  <a:lnTo>
                    <a:pt x="1023" y="666"/>
                  </a:lnTo>
                  <a:lnTo>
                    <a:pt x="1019" y="665"/>
                  </a:lnTo>
                  <a:lnTo>
                    <a:pt x="1008" y="658"/>
                  </a:lnTo>
                  <a:lnTo>
                    <a:pt x="1006" y="655"/>
                  </a:lnTo>
                  <a:close/>
                  <a:moveTo>
                    <a:pt x="1057" y="653"/>
                  </a:moveTo>
                  <a:lnTo>
                    <a:pt x="1052" y="658"/>
                  </a:lnTo>
                  <a:lnTo>
                    <a:pt x="1043" y="665"/>
                  </a:lnTo>
                  <a:lnTo>
                    <a:pt x="1038" y="666"/>
                  </a:lnTo>
                  <a:lnTo>
                    <a:pt x="1043" y="998"/>
                  </a:lnTo>
                  <a:lnTo>
                    <a:pt x="1054" y="1000"/>
                  </a:lnTo>
                  <a:lnTo>
                    <a:pt x="1064" y="1004"/>
                  </a:lnTo>
                  <a:lnTo>
                    <a:pt x="1293" y="757"/>
                  </a:lnTo>
                  <a:lnTo>
                    <a:pt x="1290" y="752"/>
                  </a:lnTo>
                  <a:lnTo>
                    <a:pt x="1287" y="740"/>
                  </a:lnTo>
                  <a:lnTo>
                    <a:pt x="1289" y="736"/>
                  </a:lnTo>
                  <a:lnTo>
                    <a:pt x="1057" y="653"/>
                  </a:lnTo>
                  <a:close/>
                  <a:moveTo>
                    <a:pt x="1213" y="523"/>
                  </a:moveTo>
                  <a:lnTo>
                    <a:pt x="1060" y="626"/>
                  </a:lnTo>
                  <a:lnTo>
                    <a:pt x="1062" y="636"/>
                  </a:lnTo>
                  <a:lnTo>
                    <a:pt x="1061" y="640"/>
                  </a:lnTo>
                  <a:lnTo>
                    <a:pt x="1293" y="723"/>
                  </a:lnTo>
                  <a:lnTo>
                    <a:pt x="1296" y="718"/>
                  </a:lnTo>
                  <a:lnTo>
                    <a:pt x="1305" y="712"/>
                  </a:lnTo>
                  <a:lnTo>
                    <a:pt x="1259" y="534"/>
                  </a:lnTo>
                  <a:lnTo>
                    <a:pt x="1246" y="536"/>
                  </a:lnTo>
                  <a:lnTo>
                    <a:pt x="1230" y="534"/>
                  </a:lnTo>
                  <a:lnTo>
                    <a:pt x="1216" y="526"/>
                  </a:lnTo>
                  <a:lnTo>
                    <a:pt x="1213" y="523"/>
                  </a:lnTo>
                  <a:close/>
                  <a:moveTo>
                    <a:pt x="1281" y="521"/>
                  </a:moveTo>
                  <a:lnTo>
                    <a:pt x="1276" y="526"/>
                  </a:lnTo>
                  <a:lnTo>
                    <a:pt x="1272" y="529"/>
                  </a:lnTo>
                  <a:lnTo>
                    <a:pt x="1318" y="709"/>
                  </a:lnTo>
                  <a:lnTo>
                    <a:pt x="1330" y="711"/>
                  </a:lnTo>
                  <a:lnTo>
                    <a:pt x="1341" y="718"/>
                  </a:lnTo>
                  <a:lnTo>
                    <a:pt x="1348" y="728"/>
                  </a:lnTo>
                  <a:lnTo>
                    <a:pt x="1349" y="736"/>
                  </a:lnTo>
                  <a:lnTo>
                    <a:pt x="1522" y="752"/>
                  </a:lnTo>
                  <a:lnTo>
                    <a:pt x="1522" y="750"/>
                  </a:lnTo>
                  <a:lnTo>
                    <a:pt x="1526" y="741"/>
                  </a:lnTo>
                  <a:lnTo>
                    <a:pt x="1281" y="521"/>
                  </a:lnTo>
                  <a:close/>
                  <a:moveTo>
                    <a:pt x="850" y="517"/>
                  </a:moveTo>
                  <a:lnTo>
                    <a:pt x="841" y="523"/>
                  </a:lnTo>
                  <a:lnTo>
                    <a:pt x="826" y="526"/>
                  </a:lnTo>
                  <a:lnTo>
                    <a:pt x="819" y="525"/>
                  </a:lnTo>
                  <a:lnTo>
                    <a:pt x="767" y="748"/>
                  </a:lnTo>
                  <a:lnTo>
                    <a:pt x="1001" y="642"/>
                  </a:lnTo>
                  <a:lnTo>
                    <a:pt x="1000" y="636"/>
                  </a:lnTo>
                  <a:lnTo>
                    <a:pt x="1002" y="625"/>
                  </a:lnTo>
                  <a:lnTo>
                    <a:pt x="850" y="517"/>
                  </a:lnTo>
                  <a:close/>
                  <a:moveTo>
                    <a:pt x="800" y="517"/>
                  </a:moveTo>
                  <a:lnTo>
                    <a:pt x="518" y="789"/>
                  </a:lnTo>
                  <a:lnTo>
                    <a:pt x="522" y="796"/>
                  </a:lnTo>
                  <a:lnTo>
                    <a:pt x="522" y="797"/>
                  </a:lnTo>
                  <a:lnTo>
                    <a:pt x="751" y="753"/>
                  </a:lnTo>
                  <a:lnTo>
                    <a:pt x="805" y="520"/>
                  </a:lnTo>
                  <a:lnTo>
                    <a:pt x="800" y="517"/>
                  </a:lnTo>
                  <a:close/>
                  <a:moveTo>
                    <a:pt x="864" y="493"/>
                  </a:moveTo>
                  <a:lnTo>
                    <a:pt x="862" y="502"/>
                  </a:lnTo>
                  <a:lnTo>
                    <a:pt x="860" y="505"/>
                  </a:lnTo>
                  <a:lnTo>
                    <a:pt x="1011" y="613"/>
                  </a:lnTo>
                  <a:lnTo>
                    <a:pt x="1019" y="608"/>
                  </a:lnTo>
                  <a:lnTo>
                    <a:pt x="1031" y="605"/>
                  </a:lnTo>
                  <a:lnTo>
                    <a:pt x="1043" y="608"/>
                  </a:lnTo>
                  <a:lnTo>
                    <a:pt x="1051" y="613"/>
                  </a:lnTo>
                  <a:lnTo>
                    <a:pt x="1203" y="511"/>
                  </a:lnTo>
                  <a:lnTo>
                    <a:pt x="1198" y="502"/>
                  </a:lnTo>
                  <a:lnTo>
                    <a:pt x="1197" y="493"/>
                  </a:lnTo>
                  <a:lnTo>
                    <a:pt x="864" y="493"/>
                  </a:lnTo>
                  <a:close/>
                  <a:moveTo>
                    <a:pt x="1246" y="437"/>
                  </a:moveTo>
                  <a:lnTo>
                    <a:pt x="1262" y="439"/>
                  </a:lnTo>
                  <a:lnTo>
                    <a:pt x="1276" y="446"/>
                  </a:lnTo>
                  <a:lnTo>
                    <a:pt x="1286" y="457"/>
                  </a:lnTo>
                  <a:lnTo>
                    <a:pt x="1294" y="471"/>
                  </a:lnTo>
                  <a:lnTo>
                    <a:pt x="1296" y="486"/>
                  </a:lnTo>
                  <a:lnTo>
                    <a:pt x="1294" y="502"/>
                  </a:lnTo>
                  <a:lnTo>
                    <a:pt x="1290" y="509"/>
                  </a:lnTo>
                  <a:lnTo>
                    <a:pt x="1534" y="731"/>
                  </a:lnTo>
                  <a:lnTo>
                    <a:pt x="1535" y="730"/>
                  </a:lnTo>
                  <a:lnTo>
                    <a:pt x="1546" y="724"/>
                  </a:lnTo>
                  <a:lnTo>
                    <a:pt x="1559" y="722"/>
                  </a:lnTo>
                  <a:lnTo>
                    <a:pt x="1575" y="725"/>
                  </a:lnTo>
                  <a:lnTo>
                    <a:pt x="1588" y="734"/>
                  </a:lnTo>
                  <a:lnTo>
                    <a:pt x="1596" y="747"/>
                  </a:lnTo>
                  <a:lnTo>
                    <a:pt x="1600" y="763"/>
                  </a:lnTo>
                  <a:lnTo>
                    <a:pt x="1596" y="779"/>
                  </a:lnTo>
                  <a:lnTo>
                    <a:pt x="1588" y="792"/>
                  </a:lnTo>
                  <a:lnTo>
                    <a:pt x="1575" y="800"/>
                  </a:lnTo>
                  <a:lnTo>
                    <a:pt x="1571" y="801"/>
                  </a:lnTo>
                  <a:lnTo>
                    <a:pt x="1607" y="1148"/>
                  </a:lnTo>
                  <a:lnTo>
                    <a:pt x="1620" y="1151"/>
                  </a:lnTo>
                  <a:lnTo>
                    <a:pt x="1633" y="1159"/>
                  </a:lnTo>
                  <a:lnTo>
                    <a:pt x="1641" y="1172"/>
                  </a:lnTo>
                  <a:lnTo>
                    <a:pt x="1645" y="1187"/>
                  </a:lnTo>
                  <a:lnTo>
                    <a:pt x="1641" y="1203"/>
                  </a:lnTo>
                  <a:lnTo>
                    <a:pt x="1633" y="1216"/>
                  </a:lnTo>
                  <a:lnTo>
                    <a:pt x="1620" y="1224"/>
                  </a:lnTo>
                  <a:lnTo>
                    <a:pt x="1605" y="1228"/>
                  </a:lnTo>
                  <a:lnTo>
                    <a:pt x="1590" y="1224"/>
                  </a:lnTo>
                  <a:lnTo>
                    <a:pt x="1452" y="1451"/>
                  </a:lnTo>
                  <a:lnTo>
                    <a:pt x="1454" y="1452"/>
                  </a:lnTo>
                  <a:lnTo>
                    <a:pt x="1463" y="1465"/>
                  </a:lnTo>
                  <a:lnTo>
                    <a:pt x="1466" y="1480"/>
                  </a:lnTo>
                  <a:lnTo>
                    <a:pt x="1463" y="1496"/>
                  </a:lnTo>
                  <a:lnTo>
                    <a:pt x="1454" y="1509"/>
                  </a:lnTo>
                  <a:lnTo>
                    <a:pt x="1441" y="1517"/>
                  </a:lnTo>
                  <a:lnTo>
                    <a:pt x="1426" y="1521"/>
                  </a:lnTo>
                  <a:lnTo>
                    <a:pt x="1410" y="1517"/>
                  </a:lnTo>
                  <a:lnTo>
                    <a:pt x="1398" y="1509"/>
                  </a:lnTo>
                  <a:lnTo>
                    <a:pt x="1393" y="1502"/>
                  </a:lnTo>
                  <a:lnTo>
                    <a:pt x="1092" y="1626"/>
                  </a:lnTo>
                  <a:lnTo>
                    <a:pt x="1093" y="1630"/>
                  </a:lnTo>
                  <a:lnTo>
                    <a:pt x="1091" y="1641"/>
                  </a:lnTo>
                  <a:lnTo>
                    <a:pt x="1083" y="1652"/>
                  </a:lnTo>
                  <a:lnTo>
                    <a:pt x="1074" y="1659"/>
                  </a:lnTo>
                  <a:lnTo>
                    <a:pt x="1062" y="1661"/>
                  </a:lnTo>
                  <a:lnTo>
                    <a:pt x="1050" y="1659"/>
                  </a:lnTo>
                  <a:lnTo>
                    <a:pt x="1039" y="1652"/>
                  </a:lnTo>
                  <a:lnTo>
                    <a:pt x="1033" y="1641"/>
                  </a:lnTo>
                  <a:lnTo>
                    <a:pt x="1031" y="1630"/>
                  </a:lnTo>
                  <a:lnTo>
                    <a:pt x="1031" y="1628"/>
                  </a:lnTo>
                  <a:lnTo>
                    <a:pt x="740" y="1556"/>
                  </a:lnTo>
                  <a:lnTo>
                    <a:pt x="731" y="1569"/>
                  </a:lnTo>
                  <a:lnTo>
                    <a:pt x="719" y="1577"/>
                  </a:lnTo>
                  <a:lnTo>
                    <a:pt x="703" y="1580"/>
                  </a:lnTo>
                  <a:lnTo>
                    <a:pt x="688" y="1577"/>
                  </a:lnTo>
                  <a:lnTo>
                    <a:pt x="675" y="1569"/>
                  </a:lnTo>
                  <a:lnTo>
                    <a:pt x="666" y="1556"/>
                  </a:lnTo>
                  <a:lnTo>
                    <a:pt x="663" y="1540"/>
                  </a:lnTo>
                  <a:lnTo>
                    <a:pt x="666" y="1524"/>
                  </a:lnTo>
                  <a:lnTo>
                    <a:pt x="673" y="1514"/>
                  </a:lnTo>
                  <a:lnTo>
                    <a:pt x="509" y="1309"/>
                  </a:lnTo>
                  <a:lnTo>
                    <a:pt x="501" y="1314"/>
                  </a:lnTo>
                  <a:lnTo>
                    <a:pt x="486" y="1316"/>
                  </a:lnTo>
                  <a:lnTo>
                    <a:pt x="470" y="1314"/>
                  </a:lnTo>
                  <a:lnTo>
                    <a:pt x="456" y="1307"/>
                  </a:lnTo>
                  <a:lnTo>
                    <a:pt x="445" y="1296"/>
                  </a:lnTo>
                  <a:lnTo>
                    <a:pt x="437" y="1282"/>
                  </a:lnTo>
                  <a:lnTo>
                    <a:pt x="435" y="1266"/>
                  </a:lnTo>
                  <a:lnTo>
                    <a:pt x="437" y="1251"/>
                  </a:lnTo>
                  <a:lnTo>
                    <a:pt x="445" y="1237"/>
                  </a:lnTo>
                  <a:lnTo>
                    <a:pt x="456" y="1227"/>
                  </a:lnTo>
                  <a:lnTo>
                    <a:pt x="470" y="1219"/>
                  </a:lnTo>
                  <a:lnTo>
                    <a:pt x="478" y="1218"/>
                  </a:lnTo>
                  <a:lnTo>
                    <a:pt x="478" y="851"/>
                  </a:lnTo>
                  <a:lnTo>
                    <a:pt x="470" y="849"/>
                  </a:lnTo>
                  <a:lnTo>
                    <a:pt x="457" y="841"/>
                  </a:lnTo>
                  <a:lnTo>
                    <a:pt x="448" y="828"/>
                  </a:lnTo>
                  <a:lnTo>
                    <a:pt x="445" y="812"/>
                  </a:lnTo>
                  <a:lnTo>
                    <a:pt x="448" y="796"/>
                  </a:lnTo>
                  <a:lnTo>
                    <a:pt x="457" y="783"/>
                  </a:lnTo>
                  <a:lnTo>
                    <a:pt x="470" y="774"/>
                  </a:lnTo>
                  <a:lnTo>
                    <a:pt x="486" y="771"/>
                  </a:lnTo>
                  <a:lnTo>
                    <a:pt x="501" y="774"/>
                  </a:lnTo>
                  <a:lnTo>
                    <a:pt x="508" y="780"/>
                  </a:lnTo>
                  <a:lnTo>
                    <a:pt x="790" y="505"/>
                  </a:lnTo>
                  <a:lnTo>
                    <a:pt x="788" y="502"/>
                  </a:lnTo>
                  <a:lnTo>
                    <a:pt x="785" y="486"/>
                  </a:lnTo>
                  <a:lnTo>
                    <a:pt x="788" y="471"/>
                  </a:lnTo>
                  <a:lnTo>
                    <a:pt x="797" y="458"/>
                  </a:lnTo>
                  <a:lnTo>
                    <a:pt x="810" y="449"/>
                  </a:lnTo>
                  <a:lnTo>
                    <a:pt x="826" y="446"/>
                  </a:lnTo>
                  <a:lnTo>
                    <a:pt x="841" y="449"/>
                  </a:lnTo>
                  <a:lnTo>
                    <a:pt x="853" y="458"/>
                  </a:lnTo>
                  <a:lnTo>
                    <a:pt x="862" y="471"/>
                  </a:lnTo>
                  <a:lnTo>
                    <a:pt x="864" y="479"/>
                  </a:lnTo>
                  <a:lnTo>
                    <a:pt x="1197" y="479"/>
                  </a:lnTo>
                  <a:lnTo>
                    <a:pt x="1198" y="471"/>
                  </a:lnTo>
                  <a:lnTo>
                    <a:pt x="1205" y="457"/>
                  </a:lnTo>
                  <a:lnTo>
                    <a:pt x="1216" y="446"/>
                  </a:lnTo>
                  <a:lnTo>
                    <a:pt x="1230" y="439"/>
                  </a:lnTo>
                  <a:lnTo>
                    <a:pt x="1246" y="437"/>
                  </a:lnTo>
                  <a:close/>
                  <a:moveTo>
                    <a:pt x="1036" y="306"/>
                  </a:moveTo>
                  <a:lnTo>
                    <a:pt x="966" y="309"/>
                  </a:lnTo>
                  <a:lnTo>
                    <a:pt x="897" y="319"/>
                  </a:lnTo>
                  <a:lnTo>
                    <a:pt x="831" y="335"/>
                  </a:lnTo>
                  <a:lnTo>
                    <a:pt x="768" y="357"/>
                  </a:lnTo>
                  <a:lnTo>
                    <a:pt x="707" y="384"/>
                  </a:lnTo>
                  <a:lnTo>
                    <a:pt x="648" y="417"/>
                  </a:lnTo>
                  <a:lnTo>
                    <a:pt x="594" y="455"/>
                  </a:lnTo>
                  <a:lnTo>
                    <a:pt x="543" y="498"/>
                  </a:lnTo>
                  <a:lnTo>
                    <a:pt x="496" y="545"/>
                  </a:lnTo>
                  <a:lnTo>
                    <a:pt x="455" y="595"/>
                  </a:lnTo>
                  <a:lnTo>
                    <a:pt x="416" y="649"/>
                  </a:lnTo>
                  <a:lnTo>
                    <a:pt x="384" y="707"/>
                  </a:lnTo>
                  <a:lnTo>
                    <a:pt x="356" y="768"/>
                  </a:lnTo>
                  <a:lnTo>
                    <a:pt x="334" y="832"/>
                  </a:lnTo>
                  <a:lnTo>
                    <a:pt x="318" y="898"/>
                  </a:lnTo>
                  <a:lnTo>
                    <a:pt x="308" y="967"/>
                  </a:lnTo>
                  <a:lnTo>
                    <a:pt x="305" y="1037"/>
                  </a:lnTo>
                  <a:lnTo>
                    <a:pt x="308" y="1108"/>
                  </a:lnTo>
                  <a:lnTo>
                    <a:pt x="318" y="1176"/>
                  </a:lnTo>
                  <a:lnTo>
                    <a:pt x="334" y="1243"/>
                  </a:lnTo>
                  <a:lnTo>
                    <a:pt x="356" y="1307"/>
                  </a:lnTo>
                  <a:lnTo>
                    <a:pt x="384" y="1368"/>
                  </a:lnTo>
                  <a:lnTo>
                    <a:pt x="416" y="1425"/>
                  </a:lnTo>
                  <a:lnTo>
                    <a:pt x="455" y="1480"/>
                  </a:lnTo>
                  <a:lnTo>
                    <a:pt x="496" y="1530"/>
                  </a:lnTo>
                  <a:lnTo>
                    <a:pt x="543" y="1577"/>
                  </a:lnTo>
                  <a:lnTo>
                    <a:pt x="594" y="1620"/>
                  </a:lnTo>
                  <a:lnTo>
                    <a:pt x="648" y="1657"/>
                  </a:lnTo>
                  <a:lnTo>
                    <a:pt x="707" y="1691"/>
                  </a:lnTo>
                  <a:lnTo>
                    <a:pt x="768" y="1717"/>
                  </a:lnTo>
                  <a:lnTo>
                    <a:pt x="831" y="1740"/>
                  </a:lnTo>
                  <a:lnTo>
                    <a:pt x="897" y="1756"/>
                  </a:lnTo>
                  <a:lnTo>
                    <a:pt x="966" y="1765"/>
                  </a:lnTo>
                  <a:lnTo>
                    <a:pt x="1036" y="1769"/>
                  </a:lnTo>
                  <a:lnTo>
                    <a:pt x="1107" y="1765"/>
                  </a:lnTo>
                  <a:lnTo>
                    <a:pt x="1175" y="1756"/>
                  </a:lnTo>
                  <a:lnTo>
                    <a:pt x="1241" y="1740"/>
                  </a:lnTo>
                  <a:lnTo>
                    <a:pt x="1306" y="1717"/>
                  </a:lnTo>
                  <a:lnTo>
                    <a:pt x="1367" y="1691"/>
                  </a:lnTo>
                  <a:lnTo>
                    <a:pt x="1424" y="1657"/>
                  </a:lnTo>
                  <a:lnTo>
                    <a:pt x="1479" y="1620"/>
                  </a:lnTo>
                  <a:lnTo>
                    <a:pt x="1529" y="1577"/>
                  </a:lnTo>
                  <a:lnTo>
                    <a:pt x="1576" y="1530"/>
                  </a:lnTo>
                  <a:lnTo>
                    <a:pt x="1619" y="1480"/>
                  </a:lnTo>
                  <a:lnTo>
                    <a:pt x="1656" y="1425"/>
                  </a:lnTo>
                  <a:lnTo>
                    <a:pt x="1689" y="1368"/>
                  </a:lnTo>
                  <a:lnTo>
                    <a:pt x="1716" y="1307"/>
                  </a:lnTo>
                  <a:lnTo>
                    <a:pt x="1739" y="1243"/>
                  </a:lnTo>
                  <a:lnTo>
                    <a:pt x="1755" y="1176"/>
                  </a:lnTo>
                  <a:lnTo>
                    <a:pt x="1764" y="1108"/>
                  </a:lnTo>
                  <a:lnTo>
                    <a:pt x="1767" y="1037"/>
                  </a:lnTo>
                  <a:lnTo>
                    <a:pt x="1764" y="967"/>
                  </a:lnTo>
                  <a:lnTo>
                    <a:pt x="1755" y="898"/>
                  </a:lnTo>
                  <a:lnTo>
                    <a:pt x="1739" y="832"/>
                  </a:lnTo>
                  <a:lnTo>
                    <a:pt x="1716" y="768"/>
                  </a:lnTo>
                  <a:lnTo>
                    <a:pt x="1689" y="707"/>
                  </a:lnTo>
                  <a:lnTo>
                    <a:pt x="1656" y="649"/>
                  </a:lnTo>
                  <a:lnTo>
                    <a:pt x="1619" y="595"/>
                  </a:lnTo>
                  <a:lnTo>
                    <a:pt x="1576" y="545"/>
                  </a:lnTo>
                  <a:lnTo>
                    <a:pt x="1529" y="498"/>
                  </a:lnTo>
                  <a:lnTo>
                    <a:pt x="1479" y="455"/>
                  </a:lnTo>
                  <a:lnTo>
                    <a:pt x="1424" y="417"/>
                  </a:lnTo>
                  <a:lnTo>
                    <a:pt x="1367" y="384"/>
                  </a:lnTo>
                  <a:lnTo>
                    <a:pt x="1306" y="357"/>
                  </a:lnTo>
                  <a:lnTo>
                    <a:pt x="1241" y="335"/>
                  </a:lnTo>
                  <a:lnTo>
                    <a:pt x="1175" y="319"/>
                  </a:lnTo>
                  <a:lnTo>
                    <a:pt x="1107" y="309"/>
                  </a:lnTo>
                  <a:lnTo>
                    <a:pt x="1036" y="306"/>
                  </a:lnTo>
                  <a:close/>
                  <a:moveTo>
                    <a:pt x="1036" y="0"/>
                  </a:moveTo>
                  <a:lnTo>
                    <a:pt x="1117" y="4"/>
                  </a:lnTo>
                  <a:lnTo>
                    <a:pt x="1197" y="13"/>
                  </a:lnTo>
                  <a:lnTo>
                    <a:pt x="1275" y="28"/>
                  </a:lnTo>
                  <a:lnTo>
                    <a:pt x="1349" y="48"/>
                  </a:lnTo>
                  <a:lnTo>
                    <a:pt x="1422" y="74"/>
                  </a:lnTo>
                  <a:lnTo>
                    <a:pt x="1493" y="106"/>
                  </a:lnTo>
                  <a:lnTo>
                    <a:pt x="1560" y="143"/>
                  </a:lnTo>
                  <a:lnTo>
                    <a:pt x="1624" y="183"/>
                  </a:lnTo>
                  <a:lnTo>
                    <a:pt x="1685" y="228"/>
                  </a:lnTo>
                  <a:lnTo>
                    <a:pt x="1742" y="278"/>
                  </a:lnTo>
                  <a:lnTo>
                    <a:pt x="1796" y="332"/>
                  </a:lnTo>
                  <a:lnTo>
                    <a:pt x="1846" y="390"/>
                  </a:lnTo>
                  <a:lnTo>
                    <a:pt x="1890" y="450"/>
                  </a:lnTo>
                  <a:lnTo>
                    <a:pt x="1932" y="515"/>
                  </a:lnTo>
                  <a:lnTo>
                    <a:pt x="1967" y="582"/>
                  </a:lnTo>
                  <a:lnTo>
                    <a:pt x="2000" y="651"/>
                  </a:lnTo>
                  <a:lnTo>
                    <a:pt x="2025" y="724"/>
                  </a:lnTo>
                  <a:lnTo>
                    <a:pt x="2045" y="800"/>
                  </a:lnTo>
                  <a:lnTo>
                    <a:pt x="2060" y="877"/>
                  </a:lnTo>
                  <a:lnTo>
                    <a:pt x="2070" y="956"/>
                  </a:lnTo>
                  <a:lnTo>
                    <a:pt x="2073" y="1037"/>
                  </a:lnTo>
                  <a:lnTo>
                    <a:pt x="2070" y="1114"/>
                  </a:lnTo>
                  <a:lnTo>
                    <a:pt x="2063" y="1190"/>
                  </a:lnTo>
                  <a:lnTo>
                    <a:pt x="2049" y="1263"/>
                  </a:lnTo>
                  <a:lnTo>
                    <a:pt x="2031" y="1336"/>
                  </a:lnTo>
                  <a:lnTo>
                    <a:pt x="2007" y="1405"/>
                  </a:lnTo>
                  <a:lnTo>
                    <a:pt x="1979" y="1473"/>
                  </a:lnTo>
                  <a:lnTo>
                    <a:pt x="1946" y="1537"/>
                  </a:lnTo>
                  <a:lnTo>
                    <a:pt x="1909" y="1599"/>
                  </a:lnTo>
                  <a:lnTo>
                    <a:pt x="1868" y="1657"/>
                  </a:lnTo>
                  <a:lnTo>
                    <a:pt x="1166" y="2631"/>
                  </a:lnTo>
                  <a:lnTo>
                    <a:pt x="1147" y="2653"/>
                  </a:lnTo>
                  <a:lnTo>
                    <a:pt x="1127" y="2670"/>
                  </a:lnTo>
                  <a:lnTo>
                    <a:pt x="1106" y="2684"/>
                  </a:lnTo>
                  <a:lnTo>
                    <a:pt x="1083" y="2693"/>
                  </a:lnTo>
                  <a:lnTo>
                    <a:pt x="1060" y="2699"/>
                  </a:lnTo>
                  <a:lnTo>
                    <a:pt x="1036" y="2701"/>
                  </a:lnTo>
                  <a:lnTo>
                    <a:pt x="1013" y="2699"/>
                  </a:lnTo>
                  <a:lnTo>
                    <a:pt x="990" y="2693"/>
                  </a:lnTo>
                  <a:lnTo>
                    <a:pt x="968" y="2684"/>
                  </a:lnTo>
                  <a:lnTo>
                    <a:pt x="946" y="2670"/>
                  </a:lnTo>
                  <a:lnTo>
                    <a:pt x="926" y="2653"/>
                  </a:lnTo>
                  <a:lnTo>
                    <a:pt x="908" y="2631"/>
                  </a:lnTo>
                  <a:lnTo>
                    <a:pt x="205" y="1657"/>
                  </a:lnTo>
                  <a:lnTo>
                    <a:pt x="165" y="1599"/>
                  </a:lnTo>
                  <a:lnTo>
                    <a:pt x="127" y="1537"/>
                  </a:lnTo>
                  <a:lnTo>
                    <a:pt x="94" y="1473"/>
                  </a:lnTo>
                  <a:lnTo>
                    <a:pt x="66" y="1405"/>
                  </a:lnTo>
                  <a:lnTo>
                    <a:pt x="43" y="1336"/>
                  </a:lnTo>
                  <a:lnTo>
                    <a:pt x="25" y="1263"/>
                  </a:lnTo>
                  <a:lnTo>
                    <a:pt x="11" y="1190"/>
                  </a:lnTo>
                  <a:lnTo>
                    <a:pt x="3" y="1114"/>
                  </a:lnTo>
                  <a:lnTo>
                    <a:pt x="0" y="1037"/>
                  </a:lnTo>
                  <a:lnTo>
                    <a:pt x="3" y="956"/>
                  </a:lnTo>
                  <a:lnTo>
                    <a:pt x="13" y="877"/>
                  </a:lnTo>
                  <a:lnTo>
                    <a:pt x="28" y="800"/>
                  </a:lnTo>
                  <a:lnTo>
                    <a:pt x="48" y="724"/>
                  </a:lnTo>
                  <a:lnTo>
                    <a:pt x="74" y="651"/>
                  </a:lnTo>
                  <a:lnTo>
                    <a:pt x="106" y="582"/>
                  </a:lnTo>
                  <a:lnTo>
                    <a:pt x="141" y="515"/>
                  </a:lnTo>
                  <a:lnTo>
                    <a:pt x="183" y="450"/>
                  </a:lnTo>
                  <a:lnTo>
                    <a:pt x="228" y="390"/>
                  </a:lnTo>
                  <a:lnTo>
                    <a:pt x="277" y="332"/>
                  </a:lnTo>
                  <a:lnTo>
                    <a:pt x="331" y="278"/>
                  </a:lnTo>
                  <a:lnTo>
                    <a:pt x="388" y="228"/>
                  </a:lnTo>
                  <a:lnTo>
                    <a:pt x="449" y="183"/>
                  </a:lnTo>
                  <a:lnTo>
                    <a:pt x="513" y="143"/>
                  </a:lnTo>
                  <a:lnTo>
                    <a:pt x="581" y="106"/>
                  </a:lnTo>
                  <a:lnTo>
                    <a:pt x="651" y="74"/>
                  </a:lnTo>
                  <a:lnTo>
                    <a:pt x="724" y="48"/>
                  </a:lnTo>
                  <a:lnTo>
                    <a:pt x="799" y="28"/>
                  </a:lnTo>
                  <a:lnTo>
                    <a:pt x="876" y="13"/>
                  </a:lnTo>
                  <a:lnTo>
                    <a:pt x="955" y="4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1891C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66" name="타원 165"/>
            <p:cNvSpPr/>
            <p:nvPr/>
          </p:nvSpPr>
          <p:spPr>
            <a:xfrm>
              <a:off x="6699130" y="5251478"/>
              <a:ext cx="103418" cy="103417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1891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150" dirty="0">
                <a:solidFill>
                  <a:prstClr val="white"/>
                </a:solidFill>
              </a:endParaRPr>
            </a:p>
          </p:txBody>
        </p:sp>
      </p:grpSp>
      <p:sp>
        <p:nvSpPr>
          <p:cNvPr id="167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259632" y="6236642"/>
            <a:ext cx="6550112" cy="36071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GK2A is scheduled to be launched on 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November, 2018</a:t>
            </a:r>
            <a:endParaRPr lang="ko-KR" alt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6173754" y="1471469"/>
            <a:ext cx="2880320" cy="23762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v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s. AHI</a:t>
            </a:r>
          </a:p>
          <a:p>
            <a:pPr>
              <a:spcBef>
                <a:spcPts val="600"/>
              </a:spcBef>
            </a:pPr>
            <a:r>
              <a:rPr lang="ko-KR" altLang="en-US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  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-</a:t>
            </a:r>
            <a:r>
              <a:rPr lang="ko-KR" altLang="en-US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addition    1.38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m (NIR)</a:t>
            </a:r>
          </a:p>
          <a:p>
            <a:pPr>
              <a:spcBef>
                <a:spcPts val="600"/>
              </a:spcBef>
            </a:pP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  - subtraction 2.3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m</a:t>
            </a:r>
            <a:r>
              <a:rPr lang="ko-KR" altLang="en-US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(NIR)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1.38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m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: favorable for  cirrus cloud detection, cloud type and amount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2.3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600" dirty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m </a:t>
            </a:r>
            <a:r>
              <a:rPr lang="en-US" altLang="ko-KR" sz="1600" dirty="0" smtClean="0"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: favorable for Land/cloud Properties</a:t>
            </a:r>
            <a:endParaRPr lang="ko-KR" altLang="en-US" sz="1600" dirty="0" smtClean="0"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/>
              <a:t>Observation Area and Schedule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1152128"/>
          </a:xfrm>
        </p:spPr>
        <p:txBody>
          <a:bodyPr>
            <a:normAutofit lnSpcReduction="10000"/>
          </a:bodyPr>
          <a:lstStyle/>
          <a:p>
            <a:pPr marL="114300" lvl="1" indent="-114300" latinLnBrk="0">
              <a:lnSpc>
                <a:spcPct val="13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GB" altLang="ko-KR" spc="0" dirty="0">
                <a:latin typeface="Arial" pitchFamily="34" charset="0"/>
                <a:cs typeface="Arial" pitchFamily="34" charset="0"/>
              </a:rPr>
              <a:t>Full Disk  (FD)</a:t>
            </a:r>
          </a:p>
          <a:p>
            <a:pPr marL="114300" lvl="1" indent="-114300" latinLnBrk="0">
              <a:lnSpc>
                <a:spcPct val="13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pc="0" dirty="0">
                <a:latin typeface="Arial" pitchFamily="34" charset="0"/>
                <a:cs typeface="Arial" pitchFamily="34" charset="0"/>
              </a:rPr>
              <a:t>Extended Local Area (ELA) : 3800 X 2400 km (EW X NS)</a:t>
            </a:r>
          </a:p>
          <a:p>
            <a:pPr marL="114300" lvl="1" indent="-114300" latinLnBrk="0">
              <a:lnSpc>
                <a:spcPct val="13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GB" altLang="ko-KR" spc="0" dirty="0">
                <a:latin typeface="Arial" pitchFamily="34" charset="0"/>
                <a:cs typeface="Arial" pitchFamily="34" charset="0"/>
              </a:rPr>
              <a:t>Local </a:t>
            </a:r>
            <a:r>
              <a:rPr lang="en-GB" altLang="ko-KR" spc="0" dirty="0" smtClean="0">
                <a:latin typeface="Arial" pitchFamily="34" charset="0"/>
                <a:cs typeface="Arial" pitchFamily="34" charset="0"/>
              </a:rPr>
              <a:t>target Area </a:t>
            </a:r>
            <a:r>
              <a:rPr lang="en-GB" altLang="ko-KR" spc="0" dirty="0">
                <a:latin typeface="Arial" pitchFamily="34" charset="0"/>
                <a:cs typeface="Arial" pitchFamily="34" charset="0"/>
              </a:rPr>
              <a:t>(LA)  1000</a:t>
            </a:r>
            <a:r>
              <a:rPr lang="en-US" altLang="ko-KR" spc="0" dirty="0">
                <a:latin typeface="Arial" pitchFamily="34" charset="0"/>
                <a:cs typeface="Arial" pitchFamily="34" charset="0"/>
              </a:rPr>
              <a:t> X 1000 km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/>
                </a:solidFill>
              </a:rPr>
              <a:t>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323528" y="908720"/>
            <a:ext cx="3813808" cy="360710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1 FD + 5 ELA + 5 LA : 10 min</a:t>
            </a:r>
            <a:endParaRPr lang="ko-KR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3"/>
          <a:stretch/>
        </p:blipFill>
        <p:spPr bwMode="auto">
          <a:xfrm>
            <a:off x="467544" y="2564904"/>
            <a:ext cx="7730182" cy="3922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877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ym typeface="Daum_Regular" pitchFamily="2" charset="-127"/>
              </a:rPr>
              <a:t>GK-2A/AMI Geophysical Products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prstClr val="white"/>
                </a:solidFill>
              </a:rPr>
              <a:t>16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양쪽 모서리가 둥근 사각형 6"/>
          <p:cNvSpPr/>
          <p:nvPr/>
        </p:nvSpPr>
        <p:spPr>
          <a:xfrm>
            <a:off x="2" y="4904349"/>
            <a:ext cx="9156312" cy="1693003"/>
          </a:xfrm>
          <a:prstGeom prst="round2SameRect">
            <a:avLst>
              <a:gd name="adj1" fmla="val 20512"/>
              <a:gd name="adj2" fmla="val 0"/>
            </a:avLst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ko-KR" altLang="en-US" sz="1000" spc="-150">
              <a:ln>
                <a:solidFill>
                  <a:prstClr val="white">
                    <a:lumMod val="50000"/>
                    <a:alpha val="0"/>
                  </a:prst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 flipH="1">
            <a:off x="6948265" y="4807790"/>
            <a:ext cx="2271342" cy="343995"/>
            <a:chOff x="-75504" y="1869858"/>
            <a:chExt cx="2652636" cy="401742"/>
          </a:xfrm>
        </p:grpSpPr>
        <p:grpSp>
          <p:nvGrpSpPr>
            <p:cNvPr id="9" name="그룹 8"/>
            <p:cNvGrpSpPr/>
            <p:nvPr/>
          </p:nvGrpSpPr>
          <p:grpSpPr>
            <a:xfrm>
              <a:off x="723900" y="1980998"/>
              <a:ext cx="162871" cy="165252"/>
              <a:chOff x="2122217" y="1509424"/>
              <a:chExt cx="162871" cy="165252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2175247" y="1564835"/>
                <a:ext cx="109841" cy="109841"/>
              </a:xfrm>
              <a:prstGeom prst="rect">
                <a:avLst/>
              </a:prstGeom>
              <a:solidFill>
                <a:srgbClr val="D3EA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b="1" spc="-15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2122217" y="1509424"/>
                <a:ext cx="133350" cy="133350"/>
              </a:xfrm>
              <a:prstGeom prst="rect">
                <a:avLst/>
              </a:prstGeom>
              <a:solidFill>
                <a:srgbClr val="377D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b="1" spc="-15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>
                <a:off x="2209609" y="1595438"/>
                <a:ext cx="45244" cy="45244"/>
              </a:xfrm>
              <a:prstGeom prst="line">
                <a:avLst/>
              </a:prstGeom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9"/>
            <p:cNvGrpSpPr/>
            <p:nvPr/>
          </p:nvGrpSpPr>
          <p:grpSpPr>
            <a:xfrm>
              <a:off x="-75504" y="1869858"/>
              <a:ext cx="2652636" cy="401742"/>
              <a:chOff x="-75504" y="1869858"/>
              <a:chExt cx="2652636" cy="401742"/>
            </a:xfrm>
          </p:grpSpPr>
          <p:sp>
            <p:nvSpPr>
              <p:cNvPr id="11" name="직각 삼각형 11"/>
              <p:cNvSpPr/>
              <p:nvPr/>
            </p:nvSpPr>
            <p:spPr>
              <a:xfrm rot="16200000">
                <a:off x="2495066" y="1906451"/>
                <a:ext cx="89837" cy="74294"/>
              </a:xfrm>
              <a:custGeom>
                <a:avLst/>
                <a:gdLst>
                  <a:gd name="connsiteX0" fmla="*/ 0 w 89837"/>
                  <a:gd name="connsiteY0" fmla="*/ 45719 h 45719"/>
                  <a:gd name="connsiteX1" fmla="*/ 0 w 89837"/>
                  <a:gd name="connsiteY1" fmla="*/ 0 h 45719"/>
                  <a:gd name="connsiteX2" fmla="*/ 89837 w 89837"/>
                  <a:gd name="connsiteY2" fmla="*/ 45719 h 45719"/>
                  <a:gd name="connsiteX3" fmla="*/ 0 w 89837"/>
                  <a:gd name="connsiteY3" fmla="*/ 45719 h 45719"/>
                  <a:gd name="connsiteX0" fmla="*/ 0 w 89837"/>
                  <a:gd name="connsiteY0" fmla="*/ 74294 h 74294"/>
                  <a:gd name="connsiteX1" fmla="*/ 0 w 89837"/>
                  <a:gd name="connsiteY1" fmla="*/ 0 h 74294"/>
                  <a:gd name="connsiteX2" fmla="*/ 89837 w 89837"/>
                  <a:gd name="connsiteY2" fmla="*/ 45719 h 74294"/>
                  <a:gd name="connsiteX3" fmla="*/ 0 w 89837"/>
                  <a:gd name="connsiteY3" fmla="*/ 74294 h 7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37" h="74294">
                    <a:moveTo>
                      <a:pt x="0" y="74294"/>
                    </a:moveTo>
                    <a:lnTo>
                      <a:pt x="0" y="0"/>
                    </a:lnTo>
                    <a:lnTo>
                      <a:pt x="89837" y="45719"/>
                    </a:lnTo>
                    <a:lnTo>
                      <a:pt x="0" y="7429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자유형 11"/>
              <p:cNvSpPr/>
              <p:nvPr/>
            </p:nvSpPr>
            <p:spPr>
              <a:xfrm>
                <a:off x="544502" y="1902621"/>
                <a:ext cx="2016051" cy="368979"/>
              </a:xfrm>
              <a:custGeom>
                <a:avLst/>
                <a:gdLst>
                  <a:gd name="connsiteX0" fmla="*/ 0 w 2016052"/>
                  <a:gd name="connsiteY0" fmla="*/ 0 h 368979"/>
                  <a:gd name="connsiteX1" fmla="*/ 2016052 w 2016052"/>
                  <a:gd name="connsiteY1" fmla="*/ 0 h 368979"/>
                  <a:gd name="connsiteX2" fmla="*/ 1849384 w 2016052"/>
                  <a:gd name="connsiteY2" fmla="*/ 368979 h 368979"/>
                  <a:gd name="connsiteX3" fmla="*/ 0 w 2016052"/>
                  <a:gd name="connsiteY3" fmla="*/ 368979 h 36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6052" h="368979">
                    <a:moveTo>
                      <a:pt x="0" y="0"/>
                    </a:moveTo>
                    <a:lnTo>
                      <a:pt x="2016052" y="0"/>
                    </a:lnTo>
                    <a:lnTo>
                      <a:pt x="1849384" y="368979"/>
                    </a:lnTo>
                    <a:lnTo>
                      <a:pt x="0" y="36897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endParaRPr lang="ko-KR" altLang="en-US" sz="16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자유형 12"/>
              <p:cNvSpPr/>
              <p:nvPr/>
            </p:nvSpPr>
            <p:spPr>
              <a:xfrm>
                <a:off x="1" y="1902621"/>
                <a:ext cx="2441126" cy="368979"/>
              </a:xfrm>
              <a:custGeom>
                <a:avLst/>
                <a:gdLst>
                  <a:gd name="connsiteX0" fmla="*/ 0 w 2016052"/>
                  <a:gd name="connsiteY0" fmla="*/ 0 h 368979"/>
                  <a:gd name="connsiteX1" fmla="*/ 2016052 w 2016052"/>
                  <a:gd name="connsiteY1" fmla="*/ 0 h 368979"/>
                  <a:gd name="connsiteX2" fmla="*/ 1849384 w 2016052"/>
                  <a:gd name="connsiteY2" fmla="*/ 368979 h 368979"/>
                  <a:gd name="connsiteX3" fmla="*/ 0 w 2016052"/>
                  <a:gd name="connsiteY3" fmla="*/ 368979 h 36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6052" h="368979">
                    <a:moveTo>
                      <a:pt x="0" y="0"/>
                    </a:moveTo>
                    <a:lnTo>
                      <a:pt x="2016052" y="0"/>
                    </a:lnTo>
                    <a:lnTo>
                      <a:pt x="1849384" y="368979"/>
                    </a:lnTo>
                    <a:lnTo>
                      <a:pt x="0" y="368979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endParaRPr lang="ko-KR" altLang="en-US" sz="1600" b="1" spc="-15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-75504" y="1869858"/>
                <a:ext cx="2542688" cy="395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Secondary Products</a:t>
                </a: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708952" y="1093808"/>
            <a:ext cx="7631042" cy="3164628"/>
            <a:chOff x="1079662" y="1833332"/>
            <a:chExt cx="8653078" cy="3588471"/>
          </a:xfrm>
        </p:grpSpPr>
        <p:sp>
          <p:nvSpPr>
            <p:cNvPr id="19" name="순서도: 수행의 시작/종료 18"/>
            <p:cNvSpPr/>
            <p:nvPr/>
          </p:nvSpPr>
          <p:spPr>
            <a:xfrm rot="10800000">
              <a:off x="1079662" y="2209799"/>
              <a:ext cx="8653078" cy="3212004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000">
                <a:ln>
                  <a:solidFill>
                    <a:prstClr val="white">
                      <a:lumMod val="50000"/>
                      <a:alpha val="0"/>
                    </a:prstClr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1310652" y="1833332"/>
              <a:ext cx="8217451" cy="3379679"/>
              <a:chOff x="1272552" y="1693632"/>
              <a:chExt cx="8217451" cy="3379679"/>
            </a:xfrm>
          </p:grpSpPr>
          <p:sp>
            <p:nvSpPr>
              <p:cNvPr id="21" name="모서리가 둥근 직사각형 20"/>
              <p:cNvSpPr/>
              <p:nvPr/>
            </p:nvSpPr>
            <p:spPr>
              <a:xfrm>
                <a:off x="1588051" y="2565734"/>
                <a:ext cx="7548017" cy="2175088"/>
              </a:xfrm>
              <a:prstGeom prst="roundRect">
                <a:avLst>
                  <a:gd name="adj" fmla="val 50000"/>
                </a:avLst>
              </a:prstGeom>
              <a:noFill/>
              <a:ln w="177800">
                <a:solidFill>
                  <a:srgbClr val="C4CC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모서리가 둥근 직사각형 21"/>
              <p:cNvSpPr/>
              <p:nvPr/>
            </p:nvSpPr>
            <p:spPr>
              <a:xfrm>
                <a:off x="1330215" y="2298569"/>
                <a:ext cx="8063688" cy="2709417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B6DC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타원 22"/>
              <p:cNvSpPr/>
              <p:nvPr/>
            </p:nvSpPr>
            <p:spPr>
              <a:xfrm>
                <a:off x="2327039" y="2308945"/>
                <a:ext cx="68320" cy="67644"/>
              </a:xfrm>
              <a:prstGeom prst="ellipse">
                <a:avLst/>
              </a:prstGeom>
              <a:solidFill>
                <a:srgbClr val="BEEB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5747110" y="2272225"/>
                <a:ext cx="42222" cy="41804"/>
              </a:xfrm>
              <a:prstGeom prst="ellipse">
                <a:avLst/>
              </a:prstGeom>
              <a:solidFill>
                <a:srgbClr val="BEEB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3455203" y="4990672"/>
                <a:ext cx="42222" cy="41804"/>
              </a:xfrm>
              <a:prstGeom prst="ellipse">
                <a:avLst/>
              </a:prstGeom>
              <a:solidFill>
                <a:srgbClr val="BEEB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타원 25"/>
              <p:cNvSpPr>
                <a:spLocks/>
              </p:cNvSpPr>
              <p:nvPr/>
            </p:nvSpPr>
            <p:spPr bwMode="auto">
              <a:xfrm>
                <a:off x="8396639" y="2427110"/>
                <a:ext cx="624916" cy="618730"/>
              </a:xfrm>
              <a:prstGeom prst="ellipse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100" spc="-150">
                  <a:solidFill>
                    <a:prstClr val="black"/>
                  </a:solidFill>
                </a:endParaRPr>
              </a:p>
            </p:txBody>
          </p:sp>
          <p:pic>
            <p:nvPicPr>
              <p:cNvPr id="27" name="_x1021165088" descr="EMB000025f02521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7" t="12906" r="3657" b="12906"/>
              <a:stretch/>
            </p:blipFill>
            <p:spPr bwMode="auto">
              <a:xfrm>
                <a:off x="8865087" y="3017175"/>
                <a:ext cx="624916" cy="61873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1" descr="GCT_200406101013"/>
              <p:cNvPicPr preferRelativeResize="0"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" r="17289" b="17289"/>
              <a:stretch/>
            </p:blipFill>
            <p:spPr bwMode="auto">
              <a:xfrm>
                <a:off x="8858834" y="3721226"/>
                <a:ext cx="631166" cy="624918"/>
              </a:xfrm>
              <a:prstGeom prst="ellipse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/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08" t="16076" r="7427" b="23642"/>
              <a:stretch/>
            </p:blipFill>
            <p:spPr>
              <a:xfrm>
                <a:off x="8396639" y="4293880"/>
                <a:ext cx="631166" cy="62492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sp>
            <p:nvSpPr>
              <p:cNvPr id="30" name="타원 29"/>
              <p:cNvSpPr>
                <a:spLocks/>
              </p:cNvSpPr>
              <p:nvPr/>
            </p:nvSpPr>
            <p:spPr bwMode="auto">
              <a:xfrm>
                <a:off x="7623380" y="4430166"/>
                <a:ext cx="631166" cy="618732"/>
              </a:xfrm>
              <a:prstGeom prst="ellipse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100" spc="-1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1" name="Picture 2" descr="이미지없음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2243" y="2250615"/>
                <a:ext cx="606538" cy="600532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/>
            </p:spPr>
          </p:pic>
          <p:pic>
            <p:nvPicPr>
              <p:cNvPr id="32" name="Picture 3" descr="L:\School\0. 연구\0.대기항공_2017\ozone\TOZ20160805_0000_BCAHIrad_ERA_june_Tops768_Qops768_0.7K_inflation3_with_CLDmask_FULL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2" t="12545" r="9177" b="12545"/>
              <a:stretch/>
            </p:blipFill>
            <p:spPr bwMode="auto">
              <a:xfrm>
                <a:off x="6732377" y="2246615"/>
                <a:ext cx="582007" cy="604000"/>
              </a:xfrm>
              <a:prstGeom prst="rect">
                <a:avLst/>
              </a:prstGeom>
              <a:ln w="9525">
                <a:noFill/>
              </a:ln>
            </p:spPr>
          </p:pic>
          <p:pic>
            <p:nvPicPr>
              <p:cNvPr id="33" name="Picture 2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68" t="11367" r="8012" b="14770"/>
              <a:stretch/>
            </p:blipFill>
            <p:spPr>
              <a:xfrm>
                <a:off x="6892581" y="4466028"/>
                <a:ext cx="588702" cy="582870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sp>
            <p:nvSpPr>
              <p:cNvPr id="34" name="타원 33"/>
              <p:cNvSpPr>
                <a:spLocks/>
              </p:cNvSpPr>
              <p:nvPr/>
            </p:nvSpPr>
            <p:spPr bwMode="auto">
              <a:xfrm>
                <a:off x="5885432" y="2250309"/>
                <a:ext cx="609085" cy="603054"/>
              </a:xfrm>
              <a:prstGeom prst="ellipse">
                <a:avLst/>
              </a:prstGeom>
              <a:blipFill>
                <a:blip r:embed="rId11" cstate="print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100" spc="-1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5" name="Picture 2" descr="이미지없음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07" t="13959" r="11411" b="13786"/>
              <a:stretch/>
            </p:blipFill>
            <p:spPr bwMode="auto">
              <a:xfrm>
                <a:off x="5051941" y="2263447"/>
                <a:ext cx="595630" cy="58870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  <a:extLst/>
            </p:spPr>
          </p:pic>
          <p:pic>
            <p:nvPicPr>
              <p:cNvPr id="36" name="Picture 10" descr="이미지없음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86" t="11759" r="15686" b="19603"/>
              <a:stretch/>
            </p:blipFill>
            <p:spPr bwMode="auto">
              <a:xfrm>
                <a:off x="4219494" y="2263449"/>
                <a:ext cx="594588" cy="5886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/>
            </p:spPr>
          </p:pic>
          <p:sp>
            <p:nvSpPr>
              <p:cNvPr id="37" name="모서리가 둥근 직사각형 36"/>
              <p:cNvSpPr>
                <a:spLocks/>
              </p:cNvSpPr>
              <p:nvPr/>
            </p:nvSpPr>
            <p:spPr bwMode="auto">
              <a:xfrm>
                <a:off x="2545850" y="2249891"/>
                <a:ext cx="612604" cy="606538"/>
              </a:xfrm>
              <a:prstGeom prst="roundRect">
                <a:avLst/>
              </a:prstGeom>
              <a:blipFill>
                <a:blip r:embed="rId14" cstate="print"/>
                <a:stretch>
                  <a:fillRect/>
                </a:stretch>
              </a:blip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100" spc="-1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8" name="_x202901088" descr="EMB00001518b204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36" t="31801" r="34436" b="37070"/>
              <a:stretch/>
            </p:blipFill>
            <p:spPr bwMode="auto">
              <a:xfrm>
                <a:off x="3396314" y="2257558"/>
                <a:ext cx="585320" cy="5795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/>
            </p:spPr>
          </p:pic>
          <p:pic>
            <p:nvPicPr>
              <p:cNvPr id="39" name="Picture 6"/>
              <p:cNvPicPr preferRelativeResize="0">
                <a:picLocks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3" r="6147" b="4453"/>
              <a:stretch/>
            </p:blipFill>
            <p:spPr bwMode="auto">
              <a:xfrm>
                <a:off x="1664138" y="2408361"/>
                <a:ext cx="643852" cy="637478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0" name="내용 개체 틀 4"/>
              <p:cNvPicPr>
                <a:picLocks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8" t="39077" r="44429" b="14407"/>
              <a:stretch/>
            </p:blipFill>
            <p:spPr bwMode="auto">
              <a:xfrm>
                <a:off x="1272552" y="3035372"/>
                <a:ext cx="618728" cy="600532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sp>
            <p:nvSpPr>
              <p:cNvPr id="41" name="타원 40"/>
              <p:cNvSpPr>
                <a:spLocks/>
              </p:cNvSpPr>
              <p:nvPr/>
            </p:nvSpPr>
            <p:spPr bwMode="auto">
              <a:xfrm>
                <a:off x="1272552" y="3727416"/>
                <a:ext cx="612604" cy="618728"/>
              </a:xfrm>
              <a:prstGeom prst="ellipse">
                <a:avLst/>
              </a:prstGeom>
              <a:blipFill>
                <a:blip r:embed="rId18" cstate="print"/>
                <a:stretch>
                  <a:fillRect/>
                </a:stretch>
              </a:blip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100" spc="-150">
                  <a:solidFill>
                    <a:prstClr val="black"/>
                  </a:solidFill>
                </a:endParaRPr>
              </a:p>
            </p:txBody>
          </p:sp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305D927B-5B9E-4D1D-B6A0-667DE89B5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27196" t="27964" r="35958" b="22908"/>
              <a:stretch/>
            </p:blipFill>
            <p:spPr>
              <a:xfrm>
                <a:off x="1695384" y="4312262"/>
                <a:ext cx="612606" cy="606538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20C4656F-35DD-4D4D-B64D-114D55F40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99" t="13783" r="26872" b="19514"/>
              <a:stretch/>
            </p:blipFill>
            <p:spPr>
              <a:xfrm>
                <a:off x="2450087" y="4455980"/>
                <a:ext cx="606538" cy="600532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4" name="그림 43"/>
              <p:cNvPicPr>
                <a:picLocks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76" t="14530" r="32276" b="42805"/>
              <a:stretch/>
            </p:blipFill>
            <p:spPr>
              <a:xfrm>
                <a:off x="3978295" y="4455270"/>
                <a:ext cx="597083" cy="591172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5" name="그림 44"/>
              <p:cNvPicPr preferRelativeResize="0">
                <a:picLocks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2" t="20688" r="44147" b="33463"/>
              <a:stretch/>
            </p:blipFill>
            <p:spPr>
              <a:xfrm>
                <a:off x="4717475" y="4479831"/>
                <a:ext cx="568104" cy="568104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6" name="Picture 50" descr="gsndb2000032307"/>
              <p:cNvPicPr preferRelativeResize="0">
                <a:picLocks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99" b="8099"/>
              <a:stretch>
                <a:fillRect/>
              </a:stretch>
            </p:blipFill>
            <p:spPr bwMode="auto">
              <a:xfrm>
                <a:off x="3198722" y="4442149"/>
                <a:ext cx="637476" cy="631162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7" name="그림 46"/>
              <p:cNvPicPr>
                <a:picLocks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8" t="26189" r="35184" b="45457"/>
              <a:stretch/>
            </p:blipFill>
            <p:spPr>
              <a:xfrm>
                <a:off x="5427677" y="4450231"/>
                <a:ext cx="612604" cy="606539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pic>
            <p:nvPicPr>
              <p:cNvPr id="48" name="내용 개체 틀 5">
                <a:extLst>
                  <a:ext uri="{FF2B5EF4-FFF2-40B4-BE49-F238E27FC236}">
                    <a16:creationId xmlns:a16="http://schemas.microsoft.com/office/drawing/2014/main" id="{6FFDA5DE-EDCA-4FED-85B7-6FD639439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41" t="26833" r="38461" b="51269"/>
              <a:stretch/>
            </p:blipFill>
            <p:spPr>
              <a:xfrm>
                <a:off x="6182377" y="4485289"/>
                <a:ext cx="568106" cy="562483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</p:pic>
          <p:sp>
            <p:nvSpPr>
              <p:cNvPr id="49" name="타원 48"/>
              <p:cNvSpPr/>
              <p:nvPr/>
            </p:nvSpPr>
            <p:spPr>
              <a:xfrm>
                <a:off x="7547871" y="4971137"/>
                <a:ext cx="68320" cy="67644"/>
              </a:xfrm>
              <a:prstGeom prst="ellipse">
                <a:avLst/>
              </a:prstGeom>
              <a:solidFill>
                <a:schemeClr val="accent3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모서리가 둥근 직사각형 49"/>
              <p:cNvSpPr/>
              <p:nvPr/>
            </p:nvSpPr>
            <p:spPr>
              <a:xfrm>
                <a:off x="4892028" y="1693632"/>
                <a:ext cx="979869" cy="475665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Vertical </a:t>
                </a:r>
              </a:p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Temperature </a:t>
                </a:r>
              </a:p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Profile</a:t>
                </a:r>
                <a:endParaRPr lang="ko-KR" altLang="en-US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모서리가 둥근 직사각형 50"/>
              <p:cNvSpPr/>
              <p:nvPr/>
            </p:nvSpPr>
            <p:spPr>
              <a:xfrm>
                <a:off x="4173004" y="1715401"/>
                <a:ext cx="684256" cy="453896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Vertical </a:t>
                </a:r>
              </a:p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Moisture </a:t>
                </a:r>
              </a:p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Profile</a:t>
                </a:r>
                <a:endParaRPr lang="ko-KR" altLang="en-US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모서리가 둥근 직사각형 51"/>
              <p:cNvSpPr/>
              <p:nvPr/>
            </p:nvSpPr>
            <p:spPr>
              <a:xfrm>
                <a:off x="3184213" y="1863724"/>
                <a:ext cx="934321" cy="305572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Instability Index</a:t>
                </a:r>
                <a:endParaRPr lang="ko-KR" altLang="en-US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모서리가 둥근 직사각형 52"/>
              <p:cNvSpPr/>
              <p:nvPr/>
            </p:nvSpPr>
            <p:spPr>
              <a:xfrm>
                <a:off x="2084275" y="1994863"/>
                <a:ext cx="1011111" cy="174434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altLang="ko-KR" sz="9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Cloud D</a:t>
                </a:r>
                <a:r>
                  <a:rPr lang="en-US" altLang="ko-KR" sz="90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cs typeface="Arial" pitchFamily="34" charset="0"/>
                  </a:rPr>
                  <a:t>etection</a:t>
                </a:r>
                <a:endParaRPr lang="ko-KR" altLang="en-US" sz="9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54" name="그룹 53"/>
          <p:cNvGrpSpPr/>
          <p:nvPr/>
        </p:nvGrpSpPr>
        <p:grpSpPr>
          <a:xfrm>
            <a:off x="3101323" y="2229871"/>
            <a:ext cx="3152305" cy="1356071"/>
            <a:chOff x="3673428" y="2445895"/>
            <a:chExt cx="3152305" cy="1356071"/>
          </a:xfrm>
        </p:grpSpPr>
        <p:pic>
          <p:nvPicPr>
            <p:cNvPr id="55" name="Picture 2" descr="C:\Users\USER\Desktop\작업\5..센터일러스트\센터일러스트png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57" y="2521605"/>
              <a:ext cx="2579176" cy="1134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3428" y="2445895"/>
              <a:ext cx="1255961" cy="1356071"/>
            </a:xfrm>
            <a:prstGeom prst="rect">
              <a:avLst/>
            </a:prstGeom>
          </p:spPr>
        </p:pic>
      </p:grpSp>
      <p:sp>
        <p:nvSpPr>
          <p:cNvPr id="57" name="모서리가 둥근 직사각형 56"/>
          <p:cNvSpPr/>
          <p:nvPr/>
        </p:nvSpPr>
        <p:spPr>
          <a:xfrm>
            <a:off x="-219027" y="692696"/>
            <a:ext cx="2308197" cy="358772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Primary Products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9708" y="5065690"/>
            <a:ext cx="1257469" cy="135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Fire 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Detection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Vegetation 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Index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Vegetation Green Fraction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Surface Emissivity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Surface 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Albedo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98859" y="4920033"/>
            <a:ext cx="1412522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Effective Radius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Liquid Water Path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Ice Water Path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Layer/Height</a:t>
            </a: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Probability of Rainfall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2111" y="1628296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Fog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874" y="234918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Sea 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Temperature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496" y="30338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Land 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Surface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Temperature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4372" y="3935193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Snow Cover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4041" y="4150443"/>
            <a:ext cx="915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Sea Ice Cover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26556" y="414124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Aerosol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Detection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69711" y="4140764"/>
            <a:ext cx="671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Asian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Dust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Detection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05176" y="4141243"/>
            <a:ext cx="575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Asian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Dust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Optical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Depth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54786" y="4141243"/>
            <a:ext cx="6078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Aerosol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Optical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Depth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3624" y="4077072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Volcanic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Ash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Detection,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Height 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&amp;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Mass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92487" y="4163848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Radiance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95951" y="1070931"/>
            <a:ext cx="8258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Atmospheric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Motion </a:t>
            </a: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Vector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540259" y="1304153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Total Ozone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552272" y="410853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Top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Temperature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786255" y="36473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Top </a:t>
            </a:r>
            <a:endParaRPr lang="en-US" altLang="ko-KR" sz="900" dirty="0" smtClean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Pressure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106288" y="3044785"/>
            <a:ext cx="11638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Top Height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64436" y="1666272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Rainfall Rate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410933" y="1205543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Convective Initiation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35436" y="2418433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Phase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397094" y="4920033"/>
            <a:ext cx="1068699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Snow Depth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Ocean Current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Type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Amount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Cloud Optical Depth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86603" y="4920033"/>
            <a:ext cx="138990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Rainfall Potential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Aerosol Particle Size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Visibility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Absorbed SW Radiation (SFC)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Downward SW Radiation (SFC)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52167" y="4920033"/>
            <a:ext cx="1732854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Reflected SW Radiation (TOA)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Downward LW Radiation (SFC)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Upward LW Radiation (SFC)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Upward LW Radiation (TOA)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Aircraft Icing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341666" y="5377235"/>
            <a:ext cx="1794081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Overshooting Top Detection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SO2 Detection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n-US" altLang="ko-KR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Precipitable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Water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Clear Sky Turbulence</a:t>
            </a:r>
            <a:endParaRPr lang="ko-KR" altLang="en-US" sz="9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직선 연결선 82"/>
          <p:cNvCxnSpPr/>
          <p:nvPr/>
        </p:nvCxnSpPr>
        <p:spPr>
          <a:xfrm>
            <a:off x="5450878" y="4950401"/>
            <a:ext cx="0" cy="1599463"/>
          </a:xfrm>
          <a:prstGeom prst="line">
            <a:avLst/>
          </a:prstGeom>
          <a:ln w="158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/>
          <p:cNvCxnSpPr/>
          <p:nvPr/>
        </p:nvCxnSpPr>
        <p:spPr>
          <a:xfrm>
            <a:off x="7341492" y="5224394"/>
            <a:ext cx="174" cy="1289602"/>
          </a:xfrm>
          <a:prstGeom prst="line">
            <a:avLst/>
          </a:prstGeom>
          <a:ln w="158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4026723" y="4950401"/>
            <a:ext cx="0" cy="1599463"/>
          </a:xfrm>
          <a:prstGeom prst="line">
            <a:avLst/>
          </a:prstGeom>
          <a:ln w="158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2565193" y="4950401"/>
            <a:ext cx="0" cy="1599463"/>
          </a:xfrm>
          <a:prstGeom prst="line">
            <a:avLst/>
          </a:prstGeom>
          <a:ln w="158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1359480" y="4950401"/>
            <a:ext cx="0" cy="1599463"/>
          </a:xfrm>
          <a:prstGeom prst="line">
            <a:avLst/>
          </a:prstGeom>
          <a:ln w="158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4858716" y="908720"/>
            <a:ext cx="793404" cy="13523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5750378" y="3450329"/>
            <a:ext cx="793404" cy="13523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1">
              <a:spcBef>
                <a:spcPct val="0"/>
              </a:spcBef>
            </a:pPr>
            <a:r>
              <a:rPr lang="en-GB" altLang="en-US" sz="28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Data Service Plan : Geo-KOMPSAT-2A</a:t>
            </a:r>
            <a:endParaRPr lang="en-GB" altLang="en-US" sz="28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85" y="749626"/>
            <a:ext cx="8856984" cy="46235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endParaRPr lang="en-GB" sz="4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en-GB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en-GB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Via 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GK-2A 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broadcast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(&lt; 3 minutes data latency)</a:t>
            </a:r>
            <a:endParaRPr lang="en-GB" altLang="ko-KR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</a:pPr>
            <a:r>
              <a:rPr lang="en-GB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Broadcast all 16 channels </a:t>
            </a:r>
            <a:r>
              <a:rPr lang="en-GB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in full resolution (UHRIT)</a:t>
            </a:r>
            <a:endParaRPr lang="en-GB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</a:pPr>
            <a:r>
              <a:rPr lang="en-GB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Maintain </a:t>
            </a:r>
            <a:r>
              <a:rPr lang="en-GB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L/HRIT broadcast </a:t>
            </a:r>
            <a:r>
              <a:rPr lang="en-GB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corresponding to </a:t>
            </a: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COMS </a:t>
            </a:r>
            <a:r>
              <a:rPr lang="en-GB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five channels</a:t>
            </a:r>
          </a:p>
          <a:p>
            <a:pPr marL="161925"/>
            <a:endParaRPr lang="en-GB" altLang="ko-KR" sz="8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61925"/>
            <a:r>
              <a:rPr lang="en-GB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Via 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Landline</a:t>
            </a:r>
            <a:endParaRPr lang="en-GB" altLang="ko-KR" b="1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  <a:defRPr/>
            </a:pP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Real-time cloud service similar to </a:t>
            </a:r>
            <a:r>
              <a:rPr lang="en-US" altLang="ko-KR" sz="1600" b="1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HimawariCloud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will be also provided </a:t>
            </a:r>
            <a:r>
              <a:rPr lang="en-US" altLang="ko-KR" sz="16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(&lt; 5 min data latency)</a:t>
            </a: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  <a:defRPr/>
            </a:pPr>
            <a:r>
              <a:rPr lang="en-GB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GB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GK-2A data also will be available in DCPC-NMSC (http://dcpc.nmsc.kma.go.kr)</a:t>
            </a:r>
          </a:p>
          <a:p>
            <a:pPr marL="161925"/>
            <a:endParaRPr lang="en-GB" altLang="ko-KR" sz="8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61925"/>
            <a:r>
              <a:rPr lang="en-GB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L1 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Data 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Format</a:t>
            </a:r>
            <a:endParaRPr lang="en-GB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  <a:defRPr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netCDF4(for each channels), with GSICS information</a:t>
            </a:r>
          </a:p>
          <a:p>
            <a:pPr marL="161925"/>
            <a:endParaRPr lang="en-GB" altLang="ko-KR" b="1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161925"/>
            <a:r>
              <a:rPr lang="en-GB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L2 </a:t>
            </a:r>
            <a:r>
              <a:rPr lang="en-US" altLang="ko-KR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Data </a:t>
            </a:r>
            <a:r>
              <a:rPr lang="en-US" altLang="ko-KR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Format</a:t>
            </a:r>
            <a:endParaRPr lang="en-GB" altLang="ko-KR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  <a:p>
            <a:pPr marL="571500" lvl="1" indent="-114300" latinLnBrk="0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Blip>
                <a:blip r:embed="rId3"/>
              </a:buBlip>
              <a:defRPr/>
            </a:pPr>
            <a:r>
              <a:rPr lang="en-US" altLang="ko-KR" sz="1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netCDF4(for each products</a:t>
            </a:r>
            <a:r>
              <a:rPr lang="en-US" altLang="ko-KR" sz="16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lang="en-US" altLang="ko-KR" sz="1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855894"/>
              </p:ext>
            </p:extLst>
          </p:nvPr>
        </p:nvGraphicFramePr>
        <p:xfrm>
          <a:off x="5905250" y="3861048"/>
          <a:ext cx="3240360" cy="2560112"/>
        </p:xfrm>
        <a:graphic>
          <a:graphicData uri="http://schemas.openxmlformats.org/drawingml/2006/table">
            <a:tbl>
              <a:tblPr/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888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L1 Data Header Structure</a:t>
                      </a:r>
                      <a:endParaRPr lang="ko-KR" altLang="en-US" sz="1400" b="1" dirty="0" smtClean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General 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Output 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Pixel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File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Projection 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Star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Measurement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INR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Characteristics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Image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Geometry Quality Information using Star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Measurements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Registered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Image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Quality </a:t>
                      </a:r>
                      <a:r>
                        <a:rPr lang="en-US" sz="1200" kern="12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Area Image </a:t>
                      </a:r>
                      <a:r>
                        <a:rPr lang="en-US" sz="1200" kern="1200" dirty="0" smtClean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맑은 고딕" panose="020B0503020000020004" pitchFamily="50" charset="-127"/>
                          <a:cs typeface="Arial" pitchFamily="34" charset="0"/>
                        </a:rPr>
                        <a:t>Information</a:t>
                      </a:r>
                      <a:endParaRPr lang="en-US" sz="120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ea typeface="맑은 고딕" panose="020B0503020000020004" pitchFamily="50" charset="-127"/>
                        <a:cs typeface="Arial" pitchFamily="34" charset="0"/>
                      </a:endParaRPr>
                    </a:p>
                  </a:txBody>
                  <a:tcPr marL="63246" marR="63246" marT="17486" marB="1748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82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0"/>
            <a:ext cx="9144000" cy="3373819"/>
            <a:chOff x="0" y="0"/>
            <a:chExt cx="9144000" cy="3373819"/>
          </a:xfrm>
        </p:grpSpPr>
        <p:pic>
          <p:nvPicPr>
            <p:cNvPr id="2051" name="Picture 3" descr="C:\Users\USER\Desktop\위성센터전경-드론촬영_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66" b="6915"/>
            <a:stretch/>
          </p:blipFill>
          <p:spPr bwMode="auto">
            <a:xfrm>
              <a:off x="0" y="0"/>
              <a:ext cx="9144000" cy="3373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4"/>
            <p:cNvSpPr/>
            <p:nvPr/>
          </p:nvSpPr>
          <p:spPr>
            <a:xfrm>
              <a:off x="0" y="0"/>
              <a:ext cx="9144000" cy="3373819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文本框 5"/>
          <p:cNvSpPr txBox="1"/>
          <p:nvPr/>
        </p:nvSpPr>
        <p:spPr>
          <a:xfrm>
            <a:off x="0" y="266593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 O N T </a:t>
            </a:r>
            <a:r>
              <a:rPr lang="en-US" altLang="zh-CN" sz="4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 </a:t>
            </a:r>
            <a:r>
              <a:rPr lang="en-US" altLang="zh-CN" sz="4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 T S</a:t>
            </a:r>
            <a:endParaRPr lang="zh-CN" altLang="en-US" sz="4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329855" y="4158459"/>
            <a:ext cx="7800520" cy="692820"/>
            <a:chOff x="337842" y="4374483"/>
            <a:chExt cx="7800520" cy="692820"/>
          </a:xfrm>
        </p:grpSpPr>
        <p:grpSp>
          <p:nvGrpSpPr>
            <p:cNvPr id="19" name="그룹 18"/>
            <p:cNvGrpSpPr/>
            <p:nvPr/>
          </p:nvGrpSpPr>
          <p:grpSpPr>
            <a:xfrm>
              <a:off x="337842" y="4374483"/>
              <a:ext cx="3512671" cy="473964"/>
              <a:chOff x="438282" y="4446491"/>
              <a:chExt cx="3512671" cy="473964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438282" y="4446491"/>
                <a:ext cx="473964" cy="47396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01</a:t>
                </a:r>
                <a:endPara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    <p:cNvSpPr txBox="1"/>
              <p:nvPr/>
            </p:nvSpPr>
            <p:spPr>
              <a:xfrm>
                <a:off x="951862" y="4498807"/>
                <a:ext cx="2999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Satellite Operation Status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4687584" y="4374483"/>
              <a:ext cx="3450778" cy="692820"/>
              <a:chOff x="438282" y="4446491"/>
              <a:chExt cx="3450778" cy="692820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438282" y="4446491"/>
                <a:ext cx="473964" cy="47396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02</a:t>
                </a:r>
                <a:endPara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    <p:cNvSpPr txBox="1"/>
              <p:nvPr/>
            </p:nvSpPr>
            <p:spPr>
              <a:xfrm>
                <a:off x="914400" y="4492980"/>
                <a:ext cx="29746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Data Exchange Activities </a:t>
                </a:r>
              </a:p>
              <a:p>
                <a:r>
                  <a:rPr lang="en-US" altLang="zh-CN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(Y2017~Y2018)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2" name="그룹 31"/>
          <p:cNvGrpSpPr/>
          <p:nvPr/>
        </p:nvGrpSpPr>
        <p:grpSpPr>
          <a:xfrm>
            <a:off x="323528" y="5373216"/>
            <a:ext cx="2761359" cy="473964"/>
            <a:chOff x="438282" y="4446491"/>
            <a:chExt cx="2761359" cy="473964"/>
          </a:xfrm>
        </p:grpSpPr>
        <p:sp>
          <p:nvSpPr>
            <p:cNvPr id="38" name="직사각형 37"/>
            <p:cNvSpPr/>
            <p:nvPr/>
          </p:nvSpPr>
          <p:spPr>
            <a:xfrm>
              <a:off x="438282" y="4446491"/>
              <a:ext cx="473964" cy="4739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03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  <p:cNvSpPr txBox="1"/>
            <p:nvPr/>
          </p:nvSpPr>
          <p:spPr>
            <a:xfrm>
              <a:off x="914400" y="4480335"/>
              <a:ext cx="2285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Geo-KOMPSAT-2A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679597" y="5403308"/>
            <a:ext cx="2113554" cy="473964"/>
            <a:chOff x="438282" y="4446491"/>
            <a:chExt cx="2113554" cy="473964"/>
          </a:xfrm>
        </p:grpSpPr>
        <p:sp>
          <p:nvSpPr>
            <p:cNvPr id="17" name="직사각형 16"/>
            <p:cNvSpPr/>
            <p:nvPr/>
          </p:nvSpPr>
          <p:spPr>
            <a:xfrm>
              <a:off x="438282" y="4446491"/>
              <a:ext cx="473964" cy="47396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04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  <p:cNvSpPr txBox="1"/>
            <p:nvPr/>
          </p:nvSpPr>
          <p:spPr>
            <a:xfrm>
              <a:off x="914400" y="4480335"/>
              <a:ext cx="1637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Future Plans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7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센터사진\night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11015"/>
          <a:stretch/>
        </p:blipFill>
        <p:spPr bwMode="auto">
          <a:xfrm>
            <a:off x="0" y="-2560"/>
            <a:ext cx="9144000" cy="6884623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grpSp>
        <p:nvGrpSpPr>
          <p:cNvPr id="5" name="组合 23"/>
          <p:cNvGrpSpPr/>
          <p:nvPr/>
        </p:nvGrpSpPr>
        <p:grpSpPr>
          <a:xfrm>
            <a:off x="0" y="0"/>
            <a:ext cx="5561344" cy="6858000"/>
            <a:chOff x="0" y="0"/>
            <a:chExt cx="5561344" cy="6858000"/>
          </a:xfrm>
        </p:grpSpPr>
        <p:sp>
          <p:nvSpPr>
            <p:cNvPr id="6" name="任意多边形 2"/>
            <p:cNvSpPr/>
            <p:nvPr/>
          </p:nvSpPr>
          <p:spPr>
            <a:xfrm>
              <a:off x="0" y="0"/>
              <a:ext cx="5561344" cy="6858000"/>
            </a:xfrm>
            <a:custGeom>
              <a:avLst/>
              <a:gdLst>
                <a:gd name="connsiteX0" fmla="*/ 0 w 5561344"/>
                <a:gd name="connsiteY0" fmla="*/ 0 h 6858000"/>
                <a:gd name="connsiteX1" fmla="*/ 3723749 w 5561344"/>
                <a:gd name="connsiteY1" fmla="*/ 0 h 6858000"/>
                <a:gd name="connsiteX2" fmla="*/ 5561344 w 5561344"/>
                <a:gd name="connsiteY2" fmla="*/ 6858000 h 6858000"/>
                <a:gd name="connsiteX3" fmla="*/ 0 w 556134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1344" h="6858000">
                  <a:moveTo>
                    <a:pt x="0" y="0"/>
                  </a:moveTo>
                  <a:lnTo>
                    <a:pt x="3723749" y="0"/>
                  </a:lnTo>
                  <a:lnTo>
                    <a:pt x="556134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22"/>
            <p:cNvSpPr/>
            <p:nvPr/>
          </p:nvSpPr>
          <p:spPr>
            <a:xfrm flipV="1">
              <a:off x="4744453" y="3797558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22"/>
            <p:cNvSpPr/>
            <p:nvPr/>
          </p:nvSpPr>
          <p:spPr>
            <a:xfrm flipV="1">
              <a:off x="5009940" y="4797364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USER\Desktop\작업\1.국가기상위성센터 CI,사진,일러스트\새로고PNG\2018국가기상위성센터 새로고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2"/>
          <a:stretch/>
        </p:blipFill>
        <p:spPr bwMode="auto">
          <a:xfrm>
            <a:off x="503853" y="6291807"/>
            <a:ext cx="1618039" cy="3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<p:cNvSpPr txBox="1"/>
          <p:nvPr/>
        </p:nvSpPr>
        <p:spPr>
          <a:xfrm>
            <a:off x="412954" y="4335699"/>
            <a:ext cx="237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Future Plans</a:t>
            </a:r>
          </a:p>
        </p:txBody>
      </p:sp>
    </p:spTree>
    <p:extLst>
      <p:ext uri="{BB962C8B-B14F-4D97-AF65-F5344CB8AC3E}">
        <p14:creationId xmlns:p14="http://schemas.microsoft.com/office/powerpoint/2010/main" val="28711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직사각형 83"/>
          <p:cNvSpPr/>
          <p:nvPr/>
        </p:nvSpPr>
        <p:spPr>
          <a:xfrm>
            <a:off x="159885" y="1268760"/>
            <a:ext cx="7920880" cy="1259414"/>
          </a:xfrm>
          <a:prstGeom prst="rect">
            <a:avLst/>
          </a:prstGeom>
          <a:solidFill>
            <a:srgbClr val="E8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32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311351" y="3753762"/>
            <a:ext cx="5693872" cy="1259414"/>
          </a:xfrm>
          <a:prstGeom prst="rect">
            <a:avLst/>
          </a:prstGeom>
          <a:solidFill>
            <a:srgbClr val="E8F4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32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sp>
        <p:nvSpPr>
          <p:cNvPr id="20" name="TextBox 68"/>
          <p:cNvSpPr txBox="1">
            <a:spLocks noChangeArrowheads="1"/>
          </p:cNvSpPr>
          <p:nvPr/>
        </p:nvSpPr>
        <p:spPr bwMode="auto">
          <a:xfrm>
            <a:off x="6876256" y="4835578"/>
            <a:ext cx="1157368" cy="153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t">
            <a:spAutoFit/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* IOT : In Orbit </a:t>
            </a:r>
            <a:r>
              <a:rPr kumimoji="0" lang="en-US" altLang="ko-KR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Test</a:t>
            </a:r>
            <a:endParaRPr kumimoji="0" lang="en-US" altLang="ko-KR" sz="1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9" name="왼쪽 화살표 78"/>
          <p:cNvSpPr/>
          <p:nvPr/>
        </p:nvSpPr>
        <p:spPr>
          <a:xfrm flipH="1">
            <a:off x="5188554" y="4277699"/>
            <a:ext cx="1826438" cy="210512"/>
          </a:xfrm>
          <a:prstGeom prst="leftArrow">
            <a:avLst/>
          </a:prstGeom>
          <a:solidFill>
            <a:srgbClr val="1962B3"/>
          </a:solidFill>
          <a:ln w="22225">
            <a:noFill/>
          </a:ln>
          <a:effectLst>
            <a:outerShdw dist="25400" algn="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ko-KR" altLang="en-US" sz="1200" b="1" spc="-132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5720749" y="4022919"/>
            <a:ext cx="1204756" cy="248210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53565"/>
                </a:solidFill>
                <a:latin typeface="+mn-ea"/>
              </a:rPr>
              <a:t>IoT</a:t>
            </a:r>
            <a:r>
              <a: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53565"/>
                </a:solidFill>
                <a:latin typeface="+mn-ea"/>
              </a:rPr>
              <a:t>/Operation</a:t>
            </a:r>
            <a:endParaRPr lang="ko-KR" altLang="en-US" sz="12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153565"/>
              </a:solidFill>
              <a:latin typeface="+mn-ea"/>
            </a:endParaRPr>
          </a:p>
        </p:txBody>
      </p:sp>
      <p:sp>
        <p:nvSpPr>
          <p:cNvPr id="100" name="타원 99"/>
          <p:cNvSpPr/>
          <p:nvPr/>
        </p:nvSpPr>
        <p:spPr>
          <a:xfrm>
            <a:off x="4312166" y="3651847"/>
            <a:ext cx="173252" cy="41475"/>
          </a:xfrm>
          <a:prstGeom prst="ellipse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 dirty="0">
              <a:solidFill>
                <a:srgbClr val="153565"/>
              </a:solidFill>
              <a:latin typeface="+mn-ea"/>
            </a:endParaRPr>
          </a:p>
        </p:txBody>
      </p:sp>
      <p:sp>
        <p:nvSpPr>
          <p:cNvPr id="145" name="TextBox 68"/>
          <p:cNvSpPr txBox="1">
            <a:spLocks noChangeArrowheads="1"/>
          </p:cNvSpPr>
          <p:nvPr/>
        </p:nvSpPr>
        <p:spPr bwMode="auto">
          <a:xfrm>
            <a:off x="4218479" y="3940704"/>
            <a:ext cx="4146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en-US" altLang="ko-KR" sz="1200" b="1" spc="-132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53565"/>
                </a:solidFill>
                <a:latin typeface="+mn-ea"/>
                <a:ea typeface="+mn-ea"/>
              </a:rPr>
              <a:t>Launch</a:t>
            </a:r>
            <a:endParaRPr kumimoji="0" lang="ko-KR" altLang="en-US" sz="1200" b="1" spc="-132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153565"/>
              </a:solidFill>
              <a:latin typeface="+mn-ea"/>
              <a:ea typeface="+mn-ea"/>
            </a:endParaRPr>
          </a:p>
        </p:txBody>
      </p:sp>
      <p:grpSp>
        <p:nvGrpSpPr>
          <p:cNvPr id="226" name="Group 4"/>
          <p:cNvGrpSpPr>
            <a:grpSpLocks noChangeAspect="1"/>
          </p:cNvGrpSpPr>
          <p:nvPr/>
        </p:nvGrpSpPr>
        <p:grpSpPr bwMode="auto">
          <a:xfrm rot="19543606">
            <a:off x="4181595" y="2991203"/>
            <a:ext cx="403594" cy="565573"/>
            <a:chOff x="4646" y="3481"/>
            <a:chExt cx="218" cy="288"/>
          </a:xfrm>
        </p:grpSpPr>
        <p:sp>
          <p:nvSpPr>
            <p:cNvPr id="227" name="Freeform 5"/>
            <p:cNvSpPr>
              <a:spLocks/>
            </p:cNvSpPr>
            <p:nvPr/>
          </p:nvSpPr>
          <p:spPr bwMode="auto">
            <a:xfrm>
              <a:off x="4646" y="3494"/>
              <a:ext cx="218" cy="243"/>
            </a:xfrm>
            <a:custGeom>
              <a:avLst/>
              <a:gdLst>
                <a:gd name="T0" fmla="*/ 100 w 112"/>
                <a:gd name="T1" fmla="*/ 10 h 125"/>
                <a:gd name="T2" fmla="*/ 89 w 112"/>
                <a:gd name="T3" fmla="*/ 79 h 125"/>
                <a:gd name="T4" fmla="*/ 91 w 112"/>
                <a:gd name="T5" fmla="*/ 97 h 125"/>
                <a:gd name="T6" fmla="*/ 71 w 112"/>
                <a:gd name="T7" fmla="*/ 125 h 125"/>
                <a:gd name="T8" fmla="*/ 71 w 112"/>
                <a:gd name="T9" fmla="*/ 95 h 125"/>
                <a:gd name="T10" fmla="*/ 57 w 112"/>
                <a:gd name="T11" fmla="*/ 98 h 125"/>
                <a:gd name="T12" fmla="*/ 46 w 112"/>
                <a:gd name="T13" fmla="*/ 91 h 125"/>
                <a:gd name="T14" fmla="*/ 41 w 112"/>
                <a:gd name="T15" fmla="*/ 87 h 125"/>
                <a:gd name="T16" fmla="*/ 30 w 112"/>
                <a:gd name="T17" fmla="*/ 79 h 125"/>
                <a:gd name="T18" fmla="*/ 28 w 112"/>
                <a:gd name="T19" fmla="*/ 65 h 125"/>
                <a:gd name="T20" fmla="*/ 0 w 112"/>
                <a:gd name="T21" fmla="*/ 75 h 125"/>
                <a:gd name="T22" fmla="*/ 20 w 112"/>
                <a:gd name="T23" fmla="*/ 47 h 125"/>
                <a:gd name="T24" fmla="*/ 38 w 112"/>
                <a:gd name="T25" fmla="*/ 43 h 125"/>
                <a:gd name="T26" fmla="*/ 99 w 112"/>
                <a:gd name="T27" fmla="*/ 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25">
                  <a:moveTo>
                    <a:pt x="100" y="10"/>
                  </a:moveTo>
                  <a:cubicBezTo>
                    <a:pt x="100" y="10"/>
                    <a:pt x="112" y="20"/>
                    <a:pt x="89" y="79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85" y="0"/>
                    <a:pt x="99" y="8"/>
                    <a:pt x="99" y="8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64728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228" name="Oval 6"/>
            <p:cNvSpPr>
              <a:spLocks noChangeArrowheads="1"/>
            </p:cNvSpPr>
            <p:nvPr/>
          </p:nvSpPr>
          <p:spPr bwMode="auto">
            <a:xfrm>
              <a:off x="4757" y="3568"/>
              <a:ext cx="49" cy="47"/>
            </a:xfrm>
            <a:prstGeom prst="ellipse">
              <a:avLst/>
            </a:pr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229" name="Oval 7"/>
            <p:cNvSpPr>
              <a:spLocks noChangeArrowheads="1"/>
            </p:cNvSpPr>
            <p:nvPr/>
          </p:nvSpPr>
          <p:spPr bwMode="auto">
            <a:xfrm>
              <a:off x="4802" y="3533"/>
              <a:ext cx="29" cy="29"/>
            </a:xfrm>
            <a:prstGeom prst="ellipse">
              <a:avLst/>
            </a:pr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230" name="Freeform 8"/>
            <p:cNvSpPr>
              <a:spLocks/>
            </p:cNvSpPr>
            <p:nvPr/>
          </p:nvSpPr>
          <p:spPr bwMode="auto">
            <a:xfrm>
              <a:off x="4661" y="3666"/>
              <a:ext cx="78" cy="103"/>
            </a:xfrm>
            <a:custGeom>
              <a:avLst/>
              <a:gdLst>
                <a:gd name="T0" fmla="*/ 19 w 40"/>
                <a:gd name="T1" fmla="*/ 2 h 53"/>
                <a:gd name="T2" fmla="*/ 0 w 40"/>
                <a:gd name="T3" fmla="*/ 53 h 53"/>
                <a:gd name="T4" fmla="*/ 40 w 40"/>
                <a:gd name="T5" fmla="*/ 14 h 53"/>
                <a:gd name="T6" fmla="*/ 23 w 40"/>
                <a:gd name="T7" fmla="*/ 27 h 53"/>
                <a:gd name="T8" fmla="*/ 29 w 40"/>
                <a:gd name="T9" fmla="*/ 14 h 53"/>
                <a:gd name="T10" fmla="*/ 17 w 40"/>
                <a:gd name="T11" fmla="*/ 24 h 53"/>
                <a:gd name="T12" fmla="*/ 23 w 4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3">
                  <a:moveTo>
                    <a:pt x="19" y="2"/>
                  </a:moveTo>
                  <a:cubicBezTo>
                    <a:pt x="4" y="10"/>
                    <a:pt x="7" y="38"/>
                    <a:pt x="0" y="53"/>
                  </a:cubicBezTo>
                  <a:cubicBezTo>
                    <a:pt x="10" y="43"/>
                    <a:pt x="39" y="28"/>
                    <a:pt x="40" y="14"/>
                  </a:cubicBezTo>
                  <a:cubicBezTo>
                    <a:pt x="34" y="17"/>
                    <a:pt x="28" y="22"/>
                    <a:pt x="23" y="27"/>
                  </a:cubicBezTo>
                  <a:cubicBezTo>
                    <a:pt x="25" y="23"/>
                    <a:pt x="27" y="17"/>
                    <a:pt x="29" y="14"/>
                  </a:cubicBezTo>
                  <a:cubicBezTo>
                    <a:pt x="26" y="18"/>
                    <a:pt x="21" y="21"/>
                    <a:pt x="17" y="24"/>
                  </a:cubicBezTo>
                  <a:cubicBezTo>
                    <a:pt x="16" y="17"/>
                    <a:pt x="23" y="2"/>
                    <a:pt x="23" y="0"/>
                  </a:cubicBezTo>
                </a:path>
              </a:pathLst>
            </a:cu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231" name="Line 9"/>
            <p:cNvSpPr>
              <a:spLocks noChangeShapeType="1"/>
            </p:cNvSpPr>
            <p:nvPr/>
          </p:nvSpPr>
          <p:spPr bwMode="auto">
            <a:xfrm flipV="1">
              <a:off x="4836" y="3481"/>
              <a:ext cx="24" cy="34"/>
            </a:xfrm>
            <a:prstGeom prst="line">
              <a:avLst/>
            </a:prstGeom>
            <a:noFill/>
            <a:ln w="19050" cap="flat">
              <a:solidFill>
                <a:srgbClr val="647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43" y="4006293"/>
            <a:ext cx="740066" cy="776815"/>
          </a:xfrm>
          <a:prstGeom prst="rect">
            <a:avLst/>
          </a:prstGeom>
        </p:spPr>
      </p:pic>
      <p:sp>
        <p:nvSpPr>
          <p:cNvPr id="255" name="육각형 155"/>
          <p:cNvSpPr/>
          <p:nvPr/>
        </p:nvSpPr>
        <p:spPr>
          <a:xfrm>
            <a:off x="5884158" y="3022555"/>
            <a:ext cx="1751291" cy="326839"/>
          </a:xfrm>
          <a:prstGeom prst="parallelogram">
            <a:avLst/>
          </a:prstGeom>
          <a:solidFill>
            <a:srgbClr val="79B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701"/>
              </a:lnSpc>
              <a:spcAft>
                <a:spcPts val="526"/>
              </a:spcAft>
              <a:buSzPct val="100000"/>
              <a:defRPr/>
            </a:pPr>
            <a:r>
              <a:rPr lang="en-US" altLang="ko-KR" sz="11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L1B data release</a:t>
            </a:r>
            <a:endParaRPr lang="ko-KR" altLang="en-US" sz="11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256" name="직선 연결선 255"/>
          <p:cNvCxnSpPr/>
          <p:nvPr/>
        </p:nvCxnSpPr>
        <p:spPr>
          <a:xfrm>
            <a:off x="5844324" y="3395921"/>
            <a:ext cx="0" cy="392297"/>
          </a:xfrm>
          <a:prstGeom prst="line">
            <a:avLst/>
          </a:prstGeom>
          <a:ln w="19050" cap="rnd">
            <a:solidFill>
              <a:srgbClr val="5DA928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오른쪽 화살표 351"/>
          <p:cNvSpPr/>
          <p:nvPr/>
        </p:nvSpPr>
        <p:spPr>
          <a:xfrm>
            <a:off x="3311350" y="3668945"/>
            <a:ext cx="5693871" cy="321391"/>
          </a:xfrm>
          <a:prstGeom prst="rightArrow">
            <a:avLst>
              <a:gd name="adj1" fmla="val 50000"/>
              <a:gd name="adj2" fmla="val 70343"/>
            </a:avLst>
          </a:prstGeom>
          <a:gradFill flip="none" rotWithShape="1">
            <a:gsLst>
              <a:gs pos="91000">
                <a:srgbClr val="155397"/>
              </a:gs>
              <a:gs pos="0">
                <a:srgbClr val="1962B3">
                  <a:alpha val="0"/>
                </a:srgbClr>
              </a:gs>
              <a:gs pos="63000">
                <a:srgbClr val="153565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ko-KR" altLang="en-US" spc="-132" dirty="0">
              <a:latin typeface="+mn-ea"/>
            </a:endParaRPr>
          </a:p>
        </p:txBody>
      </p:sp>
      <p:grpSp>
        <p:nvGrpSpPr>
          <p:cNvPr id="313" name="그룹 312"/>
          <p:cNvGrpSpPr/>
          <p:nvPr/>
        </p:nvGrpSpPr>
        <p:grpSpPr>
          <a:xfrm>
            <a:off x="5197153" y="3484347"/>
            <a:ext cx="713945" cy="415371"/>
            <a:chOff x="3722525" y="1739563"/>
            <a:chExt cx="877628" cy="481365"/>
          </a:xfrm>
        </p:grpSpPr>
        <p:sp>
          <p:nvSpPr>
            <p:cNvPr id="314" name="타원 313"/>
            <p:cNvSpPr/>
            <p:nvPr/>
          </p:nvSpPr>
          <p:spPr>
            <a:xfrm>
              <a:off x="4420394" y="2041169"/>
              <a:ext cx="179759" cy="179759"/>
            </a:xfrm>
            <a:prstGeom prst="ellipse">
              <a:avLst/>
            </a:prstGeom>
            <a:solidFill>
              <a:srgbClr val="5DA928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32" dirty="0">
                <a:latin typeface="+mn-ea"/>
              </a:endParaRPr>
            </a:p>
          </p:txBody>
        </p:sp>
        <p:sp>
          <p:nvSpPr>
            <p:cNvPr id="315" name="TextBox 68"/>
            <p:cNvSpPr txBox="1">
              <a:spLocks noChangeArrowheads="1"/>
            </p:cNvSpPr>
            <p:nvPr/>
          </p:nvSpPr>
          <p:spPr bwMode="auto">
            <a:xfrm>
              <a:off x="3722525" y="1739563"/>
              <a:ext cx="572711" cy="249674"/>
            </a:xfrm>
            <a:prstGeom prst="rect">
              <a:avLst/>
            </a:prstGeom>
            <a:noFill/>
            <a:ln w="31750">
              <a:noFill/>
            </a:ln>
            <a:extLst/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C6E1B4"/>
                </a:contourClr>
              </a:sp3d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400" b="1" i="1" spc="-132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5DA928"/>
                  </a:solidFill>
                  <a:latin typeface="+mn-ea"/>
                  <a:ea typeface="+mn-ea"/>
                </a:rPr>
                <a:t>2019.7</a:t>
              </a:r>
              <a:endParaRPr kumimoji="0" lang="en-US" altLang="ko-KR" sz="1400" b="1" i="1" spc="-132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DA928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3815406" y="3484347"/>
            <a:ext cx="655537" cy="415371"/>
            <a:chOff x="5371928" y="1739563"/>
            <a:chExt cx="805829" cy="481365"/>
          </a:xfrm>
        </p:grpSpPr>
        <p:sp>
          <p:nvSpPr>
            <p:cNvPr id="317" name="타원 316"/>
            <p:cNvSpPr/>
            <p:nvPr/>
          </p:nvSpPr>
          <p:spPr>
            <a:xfrm>
              <a:off x="5997998" y="2041169"/>
              <a:ext cx="179759" cy="179759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32" dirty="0">
                <a:latin typeface="+mn-ea"/>
              </a:endParaRPr>
            </a:p>
          </p:txBody>
        </p:sp>
        <p:sp>
          <p:nvSpPr>
            <p:cNvPr id="318" name="TextBox 68"/>
            <p:cNvSpPr txBox="1">
              <a:spLocks noChangeArrowheads="1"/>
            </p:cNvSpPr>
            <p:nvPr/>
          </p:nvSpPr>
          <p:spPr bwMode="auto">
            <a:xfrm>
              <a:off x="5371928" y="1739563"/>
              <a:ext cx="429101" cy="2496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400" b="1" i="1" spc="-13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23855"/>
                  </a:solidFill>
                  <a:latin typeface="+mn-ea"/>
                  <a:ea typeface="+mn-ea"/>
                </a:rPr>
                <a:t>2018</a:t>
              </a:r>
            </a:p>
          </p:txBody>
        </p:sp>
      </p:grpSp>
      <p:grpSp>
        <p:nvGrpSpPr>
          <p:cNvPr id="337" name="그룹 336"/>
          <p:cNvGrpSpPr/>
          <p:nvPr/>
        </p:nvGrpSpPr>
        <p:grpSpPr>
          <a:xfrm>
            <a:off x="6551710" y="3493560"/>
            <a:ext cx="734786" cy="415371"/>
            <a:chOff x="6852114" y="1739563"/>
            <a:chExt cx="903247" cy="481365"/>
          </a:xfrm>
        </p:grpSpPr>
        <p:sp>
          <p:nvSpPr>
            <p:cNvPr id="338" name="타원 337"/>
            <p:cNvSpPr/>
            <p:nvPr/>
          </p:nvSpPr>
          <p:spPr>
            <a:xfrm>
              <a:off x="7575602" y="2041169"/>
              <a:ext cx="179759" cy="179759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32" dirty="0">
                <a:latin typeface="+mn-ea"/>
              </a:endParaRPr>
            </a:p>
          </p:txBody>
        </p:sp>
        <p:sp>
          <p:nvSpPr>
            <p:cNvPr id="339" name="TextBox 68"/>
            <p:cNvSpPr txBox="1">
              <a:spLocks noChangeArrowheads="1"/>
            </p:cNvSpPr>
            <p:nvPr/>
          </p:nvSpPr>
          <p:spPr bwMode="auto">
            <a:xfrm>
              <a:off x="6852114" y="1739563"/>
              <a:ext cx="623944" cy="2496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400" b="1" i="1" spc="-13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23855"/>
                  </a:solidFill>
                  <a:latin typeface="+mn-ea"/>
                  <a:ea typeface="+mn-ea"/>
                </a:rPr>
                <a:t>2020 ~</a:t>
              </a:r>
            </a:p>
          </p:txBody>
        </p:sp>
      </p:grpSp>
      <p:sp>
        <p:nvSpPr>
          <p:cNvPr id="362" name="TextBox 361"/>
          <p:cNvSpPr txBox="1"/>
          <p:nvPr/>
        </p:nvSpPr>
        <p:spPr>
          <a:xfrm>
            <a:off x="179512" y="515719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kern="0" dirty="0" smtClean="0">
                <a:latin typeface="+mn-ea"/>
              </a:rPr>
              <a:t>GK-2A Level 1B release will be started in July of 2019</a:t>
            </a:r>
          </a:p>
          <a:p>
            <a:pPr marL="342900" indent="-342900">
              <a:buFontTx/>
              <a:buChar char="-"/>
            </a:pPr>
            <a:r>
              <a:rPr lang="en-US" altLang="ko-KR" sz="2000" b="1" kern="0" dirty="0" smtClean="0">
                <a:latin typeface="+mn-ea"/>
              </a:rPr>
              <a:t>Level 2 will be open after verification and </a:t>
            </a:r>
            <a:r>
              <a:rPr lang="en-US" altLang="ko-KR" sz="2000" b="1" kern="0" dirty="0" err="1" smtClean="0">
                <a:latin typeface="+mn-ea"/>
              </a:rPr>
              <a:t>maturization</a:t>
            </a:r>
            <a:endParaRPr lang="en-US" altLang="ko-KR" sz="2000" b="1" kern="0" dirty="0" smtClean="0">
              <a:latin typeface="+mn-ea"/>
            </a:endParaRPr>
          </a:p>
          <a:p>
            <a:endParaRPr lang="en-US" altLang="ko-KR" sz="2000" b="1" kern="0" dirty="0" smtClean="0">
              <a:latin typeface="+mn-ea"/>
            </a:endParaRPr>
          </a:p>
          <a:p>
            <a:r>
              <a:rPr lang="en-US" altLang="ko-KR" sz="2000" b="1" kern="0" dirty="0" smtClean="0">
                <a:latin typeface="+mn-ea"/>
              </a:rPr>
              <a:t>COMS data including AMV, CSR will be provided until end of 2019</a:t>
            </a: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06" y="1423215"/>
            <a:ext cx="740066" cy="776815"/>
          </a:xfrm>
          <a:prstGeom prst="rect">
            <a:avLst/>
          </a:prstGeom>
        </p:spPr>
      </p:pic>
      <p:grpSp>
        <p:nvGrpSpPr>
          <p:cNvPr id="69" name="그룹 68"/>
          <p:cNvGrpSpPr/>
          <p:nvPr/>
        </p:nvGrpSpPr>
        <p:grpSpPr>
          <a:xfrm>
            <a:off x="417438" y="2149275"/>
            <a:ext cx="728725" cy="415371"/>
            <a:chOff x="6859563" y="1739563"/>
            <a:chExt cx="895798" cy="481365"/>
          </a:xfrm>
        </p:grpSpPr>
        <p:sp>
          <p:nvSpPr>
            <p:cNvPr id="82" name="타원 81"/>
            <p:cNvSpPr/>
            <p:nvPr/>
          </p:nvSpPr>
          <p:spPr>
            <a:xfrm>
              <a:off x="7575602" y="2041169"/>
              <a:ext cx="179759" cy="179759"/>
            </a:xfrm>
            <a:prstGeom prst="ellipse">
              <a:avLst/>
            </a:prstGeom>
            <a:solidFill>
              <a:srgbClr val="023855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32" dirty="0">
                <a:latin typeface="+mn-ea"/>
              </a:endParaRPr>
            </a:p>
          </p:txBody>
        </p:sp>
        <p:sp>
          <p:nvSpPr>
            <p:cNvPr id="83" name="TextBox 68"/>
            <p:cNvSpPr txBox="1">
              <a:spLocks noChangeArrowheads="1"/>
            </p:cNvSpPr>
            <p:nvPr/>
          </p:nvSpPr>
          <p:spPr bwMode="auto">
            <a:xfrm>
              <a:off x="6859563" y="1739563"/>
              <a:ext cx="609049" cy="2496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1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kumimoji="0" lang="en-US" altLang="ko-KR" sz="1400" b="1" i="1" spc="-132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23855"/>
                  </a:solidFill>
                  <a:latin typeface="+mn-ea"/>
                  <a:ea typeface="+mn-ea"/>
                </a:rPr>
                <a:t>2010.6.</a:t>
              </a:r>
              <a:endParaRPr kumimoji="0" lang="en-US" altLang="ko-KR" sz="1400" b="1" i="1" spc="-132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23855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85" name="오른쪽 화살표 84"/>
          <p:cNvSpPr/>
          <p:nvPr/>
        </p:nvSpPr>
        <p:spPr>
          <a:xfrm>
            <a:off x="251519" y="2332299"/>
            <a:ext cx="7445403" cy="321391"/>
          </a:xfrm>
          <a:prstGeom prst="rightArrow">
            <a:avLst>
              <a:gd name="adj1" fmla="val 50000"/>
              <a:gd name="adj2" fmla="val 70343"/>
            </a:avLst>
          </a:prstGeom>
          <a:gradFill flip="none" rotWithShape="1">
            <a:gsLst>
              <a:gs pos="91000">
                <a:srgbClr val="155397"/>
              </a:gs>
              <a:gs pos="0">
                <a:srgbClr val="1962B3">
                  <a:alpha val="0"/>
                </a:srgbClr>
              </a:gs>
              <a:gs pos="63000">
                <a:srgbClr val="153565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ko-KR" altLang="en-US" spc="-132" dirty="0">
              <a:latin typeface="+mn-ea"/>
            </a:endParaRPr>
          </a:p>
        </p:txBody>
      </p:sp>
      <p:sp>
        <p:nvSpPr>
          <p:cNvPr id="88" name="타원 87"/>
          <p:cNvSpPr/>
          <p:nvPr/>
        </p:nvSpPr>
        <p:spPr>
          <a:xfrm>
            <a:off x="7275870" y="2412980"/>
            <a:ext cx="146233" cy="155114"/>
          </a:xfrm>
          <a:prstGeom prst="ellipse">
            <a:avLst/>
          </a:prstGeom>
          <a:solidFill>
            <a:srgbClr val="C000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32" dirty="0">
              <a:latin typeface="+mn-ea"/>
            </a:endParaRPr>
          </a:p>
        </p:txBody>
      </p:sp>
      <p:sp>
        <p:nvSpPr>
          <p:cNvPr id="89" name="TextBox 68"/>
          <p:cNvSpPr txBox="1">
            <a:spLocks noChangeArrowheads="1"/>
          </p:cNvSpPr>
          <p:nvPr/>
        </p:nvSpPr>
        <p:spPr bwMode="auto">
          <a:xfrm>
            <a:off x="7399968" y="2113053"/>
            <a:ext cx="465897" cy="215444"/>
          </a:xfrm>
          <a:prstGeom prst="rect">
            <a:avLst/>
          </a:prstGeom>
          <a:noFill/>
          <a:ln w="31750">
            <a:noFill/>
          </a:ln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  <a:contourClr>
                <a:srgbClr val="C6E1B4"/>
              </a:contourClr>
            </a:sp3d>
          </a:bodyPr>
          <a:lstStyle>
            <a:lvl1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kumimoji="0" lang="en-US" altLang="ko-KR" sz="1400" b="1" i="1" spc="-132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00000"/>
                </a:solidFill>
                <a:latin typeface="+mn-ea"/>
                <a:ea typeface="+mn-ea"/>
              </a:rPr>
              <a:t>2020.3</a:t>
            </a:r>
            <a:endParaRPr kumimoji="0" lang="en-US" altLang="ko-KR" sz="1400" b="1" i="1" spc="-132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C00000"/>
              </a:solidFill>
              <a:latin typeface="+mn-ea"/>
              <a:ea typeface="+mn-ea"/>
            </a:endParaRPr>
          </a:p>
        </p:txBody>
      </p:sp>
      <p:cxnSp>
        <p:nvCxnSpPr>
          <p:cNvPr id="90" name="직선 연결선 89"/>
          <p:cNvCxnSpPr/>
          <p:nvPr/>
        </p:nvCxnSpPr>
        <p:spPr>
          <a:xfrm>
            <a:off x="7308304" y="1916832"/>
            <a:ext cx="0" cy="392297"/>
          </a:xfrm>
          <a:prstGeom prst="line">
            <a:avLst/>
          </a:prstGeom>
          <a:ln w="19050" cap="rnd">
            <a:solidFill>
              <a:srgbClr val="C00000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육각형 155"/>
          <p:cNvSpPr/>
          <p:nvPr/>
        </p:nvSpPr>
        <p:spPr>
          <a:xfrm>
            <a:off x="7308304" y="1484784"/>
            <a:ext cx="1751291" cy="326839"/>
          </a:xfrm>
          <a:prstGeom prst="parallelogram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701"/>
              </a:lnSpc>
              <a:spcAft>
                <a:spcPts val="526"/>
              </a:spcAft>
              <a:buSzPct val="100000"/>
              <a:defRPr/>
            </a:pPr>
            <a:r>
              <a:rPr lang="en-US" altLang="ko-KR" sz="11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End of COMS MI mission</a:t>
            </a:r>
            <a:endParaRPr lang="ko-KR" altLang="en-US" sz="11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3" name="Group 4"/>
          <p:cNvGrpSpPr>
            <a:grpSpLocks noChangeAspect="1"/>
          </p:cNvGrpSpPr>
          <p:nvPr/>
        </p:nvGrpSpPr>
        <p:grpSpPr bwMode="auto">
          <a:xfrm rot="19543606">
            <a:off x="871248" y="1702189"/>
            <a:ext cx="403594" cy="565573"/>
            <a:chOff x="4646" y="3481"/>
            <a:chExt cx="218" cy="288"/>
          </a:xfrm>
        </p:grpSpPr>
        <p:sp>
          <p:nvSpPr>
            <p:cNvPr id="94" name="Freeform 5"/>
            <p:cNvSpPr>
              <a:spLocks/>
            </p:cNvSpPr>
            <p:nvPr/>
          </p:nvSpPr>
          <p:spPr bwMode="auto">
            <a:xfrm>
              <a:off x="4646" y="3494"/>
              <a:ext cx="218" cy="243"/>
            </a:xfrm>
            <a:custGeom>
              <a:avLst/>
              <a:gdLst>
                <a:gd name="T0" fmla="*/ 100 w 112"/>
                <a:gd name="T1" fmla="*/ 10 h 125"/>
                <a:gd name="T2" fmla="*/ 89 w 112"/>
                <a:gd name="T3" fmla="*/ 79 h 125"/>
                <a:gd name="T4" fmla="*/ 91 w 112"/>
                <a:gd name="T5" fmla="*/ 97 h 125"/>
                <a:gd name="T6" fmla="*/ 71 w 112"/>
                <a:gd name="T7" fmla="*/ 125 h 125"/>
                <a:gd name="T8" fmla="*/ 71 w 112"/>
                <a:gd name="T9" fmla="*/ 95 h 125"/>
                <a:gd name="T10" fmla="*/ 57 w 112"/>
                <a:gd name="T11" fmla="*/ 98 h 125"/>
                <a:gd name="T12" fmla="*/ 46 w 112"/>
                <a:gd name="T13" fmla="*/ 91 h 125"/>
                <a:gd name="T14" fmla="*/ 41 w 112"/>
                <a:gd name="T15" fmla="*/ 87 h 125"/>
                <a:gd name="T16" fmla="*/ 30 w 112"/>
                <a:gd name="T17" fmla="*/ 79 h 125"/>
                <a:gd name="T18" fmla="*/ 28 w 112"/>
                <a:gd name="T19" fmla="*/ 65 h 125"/>
                <a:gd name="T20" fmla="*/ 0 w 112"/>
                <a:gd name="T21" fmla="*/ 75 h 125"/>
                <a:gd name="T22" fmla="*/ 20 w 112"/>
                <a:gd name="T23" fmla="*/ 47 h 125"/>
                <a:gd name="T24" fmla="*/ 38 w 112"/>
                <a:gd name="T25" fmla="*/ 43 h 125"/>
                <a:gd name="T26" fmla="*/ 99 w 112"/>
                <a:gd name="T27" fmla="*/ 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25">
                  <a:moveTo>
                    <a:pt x="100" y="10"/>
                  </a:moveTo>
                  <a:cubicBezTo>
                    <a:pt x="100" y="10"/>
                    <a:pt x="112" y="20"/>
                    <a:pt x="89" y="79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85" y="0"/>
                    <a:pt x="99" y="8"/>
                    <a:pt x="99" y="8"/>
                  </a:cubicBezTo>
                </a:path>
              </a:pathLst>
            </a:custGeom>
            <a:solidFill>
              <a:schemeClr val="bg1"/>
            </a:solidFill>
            <a:ln w="19050" cap="flat">
              <a:solidFill>
                <a:srgbClr val="64728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95" name="Oval 6"/>
            <p:cNvSpPr>
              <a:spLocks noChangeArrowheads="1"/>
            </p:cNvSpPr>
            <p:nvPr/>
          </p:nvSpPr>
          <p:spPr bwMode="auto">
            <a:xfrm>
              <a:off x="4757" y="3568"/>
              <a:ext cx="49" cy="47"/>
            </a:xfrm>
            <a:prstGeom prst="ellipse">
              <a:avLst/>
            </a:pr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96" name="Oval 7"/>
            <p:cNvSpPr>
              <a:spLocks noChangeArrowheads="1"/>
            </p:cNvSpPr>
            <p:nvPr/>
          </p:nvSpPr>
          <p:spPr bwMode="auto">
            <a:xfrm>
              <a:off x="4802" y="3533"/>
              <a:ext cx="29" cy="29"/>
            </a:xfrm>
            <a:prstGeom prst="ellipse">
              <a:avLst/>
            </a:pr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97" name="Freeform 8"/>
            <p:cNvSpPr>
              <a:spLocks/>
            </p:cNvSpPr>
            <p:nvPr/>
          </p:nvSpPr>
          <p:spPr bwMode="auto">
            <a:xfrm>
              <a:off x="4661" y="3666"/>
              <a:ext cx="78" cy="103"/>
            </a:xfrm>
            <a:custGeom>
              <a:avLst/>
              <a:gdLst>
                <a:gd name="T0" fmla="*/ 19 w 40"/>
                <a:gd name="T1" fmla="*/ 2 h 53"/>
                <a:gd name="T2" fmla="*/ 0 w 40"/>
                <a:gd name="T3" fmla="*/ 53 h 53"/>
                <a:gd name="T4" fmla="*/ 40 w 40"/>
                <a:gd name="T5" fmla="*/ 14 h 53"/>
                <a:gd name="T6" fmla="*/ 23 w 40"/>
                <a:gd name="T7" fmla="*/ 27 h 53"/>
                <a:gd name="T8" fmla="*/ 29 w 40"/>
                <a:gd name="T9" fmla="*/ 14 h 53"/>
                <a:gd name="T10" fmla="*/ 17 w 40"/>
                <a:gd name="T11" fmla="*/ 24 h 53"/>
                <a:gd name="T12" fmla="*/ 23 w 40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3">
                  <a:moveTo>
                    <a:pt x="19" y="2"/>
                  </a:moveTo>
                  <a:cubicBezTo>
                    <a:pt x="4" y="10"/>
                    <a:pt x="7" y="38"/>
                    <a:pt x="0" y="53"/>
                  </a:cubicBezTo>
                  <a:cubicBezTo>
                    <a:pt x="10" y="43"/>
                    <a:pt x="39" y="28"/>
                    <a:pt x="40" y="14"/>
                  </a:cubicBezTo>
                  <a:cubicBezTo>
                    <a:pt x="34" y="17"/>
                    <a:pt x="28" y="22"/>
                    <a:pt x="23" y="27"/>
                  </a:cubicBezTo>
                  <a:cubicBezTo>
                    <a:pt x="25" y="23"/>
                    <a:pt x="27" y="17"/>
                    <a:pt x="29" y="14"/>
                  </a:cubicBezTo>
                  <a:cubicBezTo>
                    <a:pt x="26" y="18"/>
                    <a:pt x="21" y="21"/>
                    <a:pt x="17" y="24"/>
                  </a:cubicBezTo>
                  <a:cubicBezTo>
                    <a:pt x="16" y="17"/>
                    <a:pt x="23" y="2"/>
                    <a:pt x="23" y="0"/>
                  </a:cubicBezTo>
                </a:path>
              </a:pathLst>
            </a:custGeom>
            <a:solidFill>
              <a:srgbClr val="647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  <p:sp>
          <p:nvSpPr>
            <p:cNvPr id="98" name="Line 9"/>
            <p:cNvSpPr>
              <a:spLocks noChangeShapeType="1"/>
            </p:cNvSpPr>
            <p:nvPr/>
          </p:nvSpPr>
          <p:spPr bwMode="auto">
            <a:xfrm flipV="1">
              <a:off x="4836" y="3481"/>
              <a:ext cx="24" cy="34"/>
            </a:xfrm>
            <a:prstGeom prst="line">
              <a:avLst/>
            </a:prstGeom>
            <a:noFill/>
            <a:ln w="19050" cap="flat">
              <a:solidFill>
                <a:srgbClr val="647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pc="-132" dirty="0">
                <a:latin typeface="+mn-ea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5801379" y="1052736"/>
            <a:ext cx="697437" cy="16009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ko-KR" altLang="en-US" sz="9600" b="1" dirty="0" smtClean="0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74494" y="1156360"/>
            <a:ext cx="1368635" cy="162456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ko-KR" altLang="en-US" sz="96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7982" y="1412776"/>
            <a:ext cx="146020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</a:rPr>
              <a:t>COMS &amp;</a:t>
            </a:r>
          </a:p>
          <a:p>
            <a:pPr algn="ctr"/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</a:rPr>
              <a:t>GK-2A</a:t>
            </a:r>
          </a:p>
          <a:p>
            <a:pPr algn="ctr"/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</a:rPr>
              <a:t>(‘19.7~’19.12)</a:t>
            </a:r>
            <a:endParaRPr lang="ko-KR" alt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4332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COMS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3753332" y="4202701"/>
            <a:ext cx="143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GK-2A</a:t>
            </a:r>
            <a:endParaRPr lang="ko-KR" altLang="en-US" b="1" dirty="0"/>
          </a:p>
        </p:txBody>
      </p:sp>
      <p:sp>
        <p:nvSpPr>
          <p:cNvPr id="101" name="왼쪽 화살표 100"/>
          <p:cNvSpPr/>
          <p:nvPr/>
        </p:nvSpPr>
        <p:spPr>
          <a:xfrm flipH="1">
            <a:off x="4084660" y="1584578"/>
            <a:ext cx="1578390" cy="210512"/>
          </a:xfrm>
          <a:prstGeom prst="leftArrow">
            <a:avLst/>
          </a:prstGeom>
          <a:solidFill>
            <a:srgbClr val="1962B3"/>
          </a:solidFill>
          <a:ln w="22225">
            <a:noFill/>
          </a:ln>
          <a:effectLst>
            <a:outerShdw dist="25400" algn="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ko-KR" altLang="en-US" sz="1200" b="1" spc="-132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3" name="타원 102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5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50" charset="-127"/>
              </a:rPr>
              <a:t>Data Service Shift from COMS to GK-2A</a:t>
            </a:r>
            <a:endParaRPr lang="zh-CN" altLang="en-US" sz="2800" b="1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63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20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Ground GNSS ZTD(Zenith Total Delay) 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95536" y="943714"/>
            <a:ext cx="6912768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endParaRPr lang="ko-KR" altLang="en-US" sz="2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1417650"/>
            <a:ext cx="4267880" cy="3282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KMA’s verifying the data quality and reception stability for 78 sites including sites of KMA’s (23 sites) and other government organizations(55 sites) </a:t>
            </a:r>
          </a:p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Hourly ZTD is being generated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20244"/>
            <a:ext cx="3789461" cy="49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-19464" y="6682725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296952" y="6594049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385815" y="6594049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385814" y="6600311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21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70329" y="6682725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8430744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Ground GNSS ZTD(Zenith Total Delay) – Sample 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7"/>
          <a:stretch/>
        </p:blipFill>
        <p:spPr bwMode="auto">
          <a:xfrm>
            <a:off x="469252" y="1878868"/>
            <a:ext cx="8306192" cy="4162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23728" y="1422538"/>
            <a:ext cx="449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u="sng" dirty="0" smtClean="0"/>
              <a:t>ZTD BUFR Sample (converted in ASCII)</a:t>
            </a:r>
            <a:endParaRPr lang="ko-KR" alt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602302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/>
              <a:t>Naming Rule : RKSL_ISXC_${</a:t>
            </a:r>
            <a:r>
              <a:rPr lang="en-US" altLang="ko-KR" dirty="0" err="1" smtClean="0"/>
              <a:t>yyyy</a:t>
            </a:r>
            <a:r>
              <a:rPr lang="en-US" altLang="ko-KR" dirty="0" smtClean="0"/>
              <a:t>}${mm}${</a:t>
            </a:r>
            <a:r>
              <a:rPr lang="en-US" altLang="ko-KR" dirty="0" err="1" smtClean="0"/>
              <a:t>dd</a:t>
            </a:r>
            <a:r>
              <a:rPr lang="en-US" altLang="ko-KR" dirty="0" smtClean="0"/>
              <a:t>}${HH}.</a:t>
            </a:r>
            <a:r>
              <a:rPr lang="en-US" altLang="ko-KR" dirty="0" err="1" smtClean="0"/>
              <a:t>bfr</a:t>
            </a:r>
            <a:endParaRPr lang="en-US" altLang="ko-KR" dirty="0" smtClean="0"/>
          </a:p>
          <a:p>
            <a:pPr lvl="1"/>
            <a:r>
              <a:rPr lang="en-US" altLang="ko-KR" dirty="0"/>
              <a:t>		ex) RKSL_ISXC_2018013104.bfr 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815" y="828109"/>
            <a:ext cx="769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KMA’s ground GNSS-based ZTD will be put on GTS in 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half of 2019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60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22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Future Plans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8991" y="1312813"/>
            <a:ext cx="8676453" cy="2385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To prepare to put GK-2A products on GTS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KMA’s first LEO Satellite program’s not approved in 2018, and thus postponed to 2~3 years later.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 - Original plan : Y2022 launch with MW sounder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23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Future Plans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276" y="1196752"/>
            <a:ext cx="8863427" cy="289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Direct-readout data collection and generation for NWP data assimilation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- EARS direct readout IASI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- EARS direct readout ATMS,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CrIS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- NESDIS direct readout ATMS,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CrIS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latinLnBrk="0">
              <a:lnSpc>
                <a:spcPct val="150000"/>
              </a:lnSpc>
              <a:spcAft>
                <a:spcPts val="200"/>
              </a:spcAft>
            </a:pP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14300" indent="-114300" latinLnBrk="0">
              <a:lnSpc>
                <a:spcPct val="150000"/>
              </a:lnSpc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To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prepare to direct-readout and process the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NOAA-20 and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Metop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-C data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92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1830" y="4073070"/>
            <a:ext cx="3094026" cy="1584176"/>
          </a:xfrm>
        </p:spPr>
        <p:txBody>
          <a:bodyPr/>
          <a:lstStyle/>
          <a:p>
            <a:r>
              <a:rPr lang="en-US" altLang="ko-KR" dirty="0" smtClean="0"/>
              <a:t>Thank you!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70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센터사진\night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11015"/>
          <a:stretch/>
        </p:blipFill>
        <p:spPr bwMode="auto">
          <a:xfrm>
            <a:off x="0" y="-2560"/>
            <a:ext cx="9144000" cy="6884623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grpSp>
        <p:nvGrpSpPr>
          <p:cNvPr id="5" name="组合 23"/>
          <p:cNvGrpSpPr/>
          <p:nvPr/>
        </p:nvGrpSpPr>
        <p:grpSpPr>
          <a:xfrm>
            <a:off x="0" y="0"/>
            <a:ext cx="5561344" cy="6858000"/>
            <a:chOff x="0" y="0"/>
            <a:chExt cx="5561344" cy="6858000"/>
          </a:xfrm>
        </p:grpSpPr>
        <p:sp>
          <p:nvSpPr>
            <p:cNvPr id="6" name="任意多边形 2"/>
            <p:cNvSpPr/>
            <p:nvPr/>
          </p:nvSpPr>
          <p:spPr>
            <a:xfrm>
              <a:off x="0" y="0"/>
              <a:ext cx="5561344" cy="6858000"/>
            </a:xfrm>
            <a:custGeom>
              <a:avLst/>
              <a:gdLst>
                <a:gd name="connsiteX0" fmla="*/ 0 w 5561344"/>
                <a:gd name="connsiteY0" fmla="*/ 0 h 6858000"/>
                <a:gd name="connsiteX1" fmla="*/ 3723749 w 5561344"/>
                <a:gd name="connsiteY1" fmla="*/ 0 h 6858000"/>
                <a:gd name="connsiteX2" fmla="*/ 5561344 w 5561344"/>
                <a:gd name="connsiteY2" fmla="*/ 6858000 h 6858000"/>
                <a:gd name="connsiteX3" fmla="*/ 0 w 556134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1344" h="6858000">
                  <a:moveTo>
                    <a:pt x="0" y="0"/>
                  </a:moveTo>
                  <a:lnTo>
                    <a:pt x="3723749" y="0"/>
                  </a:lnTo>
                  <a:lnTo>
                    <a:pt x="556134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22"/>
            <p:cNvSpPr/>
            <p:nvPr/>
          </p:nvSpPr>
          <p:spPr>
            <a:xfrm flipV="1">
              <a:off x="4744453" y="3797558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22"/>
            <p:cNvSpPr/>
            <p:nvPr/>
          </p:nvSpPr>
          <p:spPr>
            <a:xfrm flipV="1">
              <a:off x="5009940" y="4797364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USER\Desktop\작업\1.국가기상위성센터 CI,사진,일러스트\새로고PNG\2018국가기상위성센터 새로고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2"/>
          <a:stretch/>
        </p:blipFill>
        <p:spPr bwMode="auto">
          <a:xfrm>
            <a:off x="503853" y="6291807"/>
            <a:ext cx="1618039" cy="3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<p:cNvSpPr txBox="1"/>
          <p:nvPr/>
        </p:nvSpPr>
        <p:spPr>
          <a:xfrm>
            <a:off x="409099" y="5065930"/>
            <a:ext cx="4335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Satellite operation status</a:t>
            </a:r>
          </a:p>
        </p:txBody>
      </p:sp>
    </p:spTree>
    <p:extLst>
      <p:ext uri="{BB962C8B-B14F-4D97-AF65-F5344CB8AC3E}">
        <p14:creationId xmlns:p14="http://schemas.microsoft.com/office/powerpoint/2010/main" val="563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2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COMS </a:t>
            </a:r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Operation Status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95536" y="943714"/>
            <a:ext cx="6912768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endParaRPr lang="ko-KR" altLang="en-US" sz="2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092" y="764704"/>
            <a:ext cx="8676453" cy="22570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4300" indent="-114300" latinLnBrk="0"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The operation lifetime of COMS meteorological mission was extended 2 years (Apr. 2018 ~ Mar. 2020)</a:t>
            </a:r>
          </a:p>
          <a:p>
            <a:pPr latinLnBrk="0">
              <a:spcAft>
                <a:spcPts val="200"/>
              </a:spcAft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  - No serious operation fault from Y2010 during 7 years</a:t>
            </a:r>
          </a:p>
          <a:p>
            <a:pPr latinLnBrk="0">
              <a:spcAft>
                <a:spcPts val="200"/>
              </a:spcAft>
            </a:pP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  <a:p>
            <a:pPr marL="114300" indent="-114300" latinLnBrk="0"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For Geo-KOMPSAT-2A(GK-2A) launch, COMS moved to 128.15E from 128.2E on  31</a:t>
            </a:r>
            <a:r>
              <a:rPr lang="en-US" altLang="ko-K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st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Aug, 2018 </a:t>
            </a:r>
          </a:p>
          <a:p>
            <a:pPr latinLnBrk="0">
              <a:spcAft>
                <a:spcPts val="200"/>
              </a:spcAft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 =&gt; No change of operation orbit for data processing SW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62849" y="2309838"/>
            <a:ext cx="6912768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endParaRPr lang="ko-KR" altLang="en-US" sz="2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771" y="3434058"/>
            <a:ext cx="86764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4300" indent="-114300" latinLnBrk="0">
              <a:spcAft>
                <a:spcPts val="200"/>
              </a:spcAft>
              <a:buBlip>
                <a:blip r:embed="rId3"/>
              </a:buBlip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GK-2A(5</a:t>
            </a:r>
            <a:r>
              <a:rPr lang="en-US" altLang="ko-K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th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itchFamily="18" charset="0"/>
              </a:rPr>
              <a:t> Dec, 2018) and GK-2B(Y2020) will be co-operated on 128.2E.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39" y="4236370"/>
            <a:ext cx="4645725" cy="237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7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47428" y="6572362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3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Satellite Data Reception Status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5536" y="943714"/>
            <a:ext cx="4873725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r>
              <a:rPr lang="en-US" altLang="ko-KR" sz="2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status of satellite data reception of NMSC</a:t>
            </a:r>
            <a:endParaRPr lang="ko-KR" altLang="en-US" sz="2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0768"/>
            <a:ext cx="9584679" cy="4521316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6444208" y="1437986"/>
            <a:ext cx="2481239" cy="3433065"/>
            <a:chOff x="9374607" y="1580905"/>
            <a:chExt cx="2481239" cy="3433065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574" y="1900676"/>
              <a:ext cx="2317321" cy="2317321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9374607" y="4275306"/>
              <a:ext cx="248123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u="sng" dirty="0">
                  <a:solidFill>
                    <a:srgbClr val="0000FF"/>
                  </a:solidFill>
                  <a:hlinkClick r:id="rId5"/>
                </a:rPr>
                <a:t>http://</a:t>
              </a:r>
              <a:r>
                <a:rPr lang="en-US" altLang="ko-KR" sz="1050" u="sng" dirty="0" smtClean="0">
                  <a:solidFill>
                    <a:srgbClr val="0000FF"/>
                  </a:solidFill>
                  <a:hlinkClick r:id="rId5"/>
                </a:rPr>
                <a:t>nmsc.kma.go.kr/html/homepage/en/ver2/static</a:t>
              </a:r>
              <a:r>
                <a:rPr lang="en-US" altLang="ko-KR" sz="1050" u="sng" dirty="0" smtClean="0">
                  <a:solidFill>
                    <a:srgbClr val="0000FF"/>
                  </a:solidFill>
                </a:rPr>
                <a:t>/selectStaticPage.do?view=activities.rars.rarsInformation</a:t>
              </a:r>
            </a:p>
            <a:p>
              <a:endParaRPr lang="en-US" altLang="ko-KR" sz="1050" u="sng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9407574" y="1580905"/>
              <a:ext cx="2317321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1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Jincheon</a:t>
              </a:r>
              <a:r>
                <a:rPr lang="en-US" altLang="ko-KR" sz="11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Coverage</a:t>
              </a: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2033652" y="3773799"/>
            <a:ext cx="684000" cy="313547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b="1" dirty="0" smtClean="0">
                <a:solidFill>
                  <a:srgbClr val="002060"/>
                </a:solidFill>
                <a:latin typeface="+mn-ea"/>
              </a:rPr>
              <a:t>ATOVS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2167003" y="3388626"/>
            <a:ext cx="684000" cy="313547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b="1" dirty="0" smtClean="0">
                <a:solidFill>
                  <a:srgbClr val="002060"/>
                </a:solidFill>
                <a:latin typeface="+mn-ea"/>
              </a:rPr>
              <a:t>IASI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2311003" y="2997746"/>
            <a:ext cx="1080000" cy="313547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 smtClean="0">
                <a:solidFill>
                  <a:srgbClr val="002060"/>
                </a:solidFill>
                <a:latin typeface="+mn-ea"/>
              </a:rPr>
              <a:t>ATMS &amp; </a:t>
            </a:r>
            <a:r>
              <a:rPr lang="en-US" altLang="ko-KR" sz="1100" b="1" dirty="0" err="1" smtClean="0">
                <a:solidFill>
                  <a:srgbClr val="002060"/>
                </a:solidFill>
                <a:latin typeface="+mn-ea"/>
              </a:rPr>
              <a:t>CrIS</a:t>
            </a:r>
            <a:endParaRPr lang="en-US" altLang="ko-KR" sz="1100" b="1" dirty="0" smtClean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1961" y="2628414"/>
            <a:ext cx="1152128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AMV, CSR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249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센터사진\night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11015"/>
          <a:stretch/>
        </p:blipFill>
        <p:spPr bwMode="auto">
          <a:xfrm>
            <a:off x="0" y="-2560"/>
            <a:ext cx="9144000" cy="6884623"/>
          </a:xfrm>
          <a:prstGeom prst="rect">
            <a:avLst/>
          </a:prstGeom>
          <a:solidFill>
            <a:schemeClr val="bg1">
              <a:alpha val="4000"/>
            </a:schemeClr>
          </a:solidFill>
        </p:spPr>
      </p:pic>
      <p:grpSp>
        <p:nvGrpSpPr>
          <p:cNvPr id="5" name="组合 23"/>
          <p:cNvGrpSpPr/>
          <p:nvPr/>
        </p:nvGrpSpPr>
        <p:grpSpPr>
          <a:xfrm>
            <a:off x="0" y="0"/>
            <a:ext cx="5561344" cy="6858000"/>
            <a:chOff x="0" y="0"/>
            <a:chExt cx="5561344" cy="6858000"/>
          </a:xfrm>
        </p:grpSpPr>
        <p:sp>
          <p:nvSpPr>
            <p:cNvPr id="6" name="任意多边形 2"/>
            <p:cNvSpPr/>
            <p:nvPr/>
          </p:nvSpPr>
          <p:spPr>
            <a:xfrm>
              <a:off x="0" y="0"/>
              <a:ext cx="5561344" cy="6858000"/>
            </a:xfrm>
            <a:custGeom>
              <a:avLst/>
              <a:gdLst>
                <a:gd name="connsiteX0" fmla="*/ 0 w 5561344"/>
                <a:gd name="connsiteY0" fmla="*/ 0 h 6858000"/>
                <a:gd name="connsiteX1" fmla="*/ 3723749 w 5561344"/>
                <a:gd name="connsiteY1" fmla="*/ 0 h 6858000"/>
                <a:gd name="connsiteX2" fmla="*/ 5561344 w 5561344"/>
                <a:gd name="connsiteY2" fmla="*/ 6858000 h 6858000"/>
                <a:gd name="connsiteX3" fmla="*/ 0 w 556134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1344" h="6858000">
                  <a:moveTo>
                    <a:pt x="0" y="0"/>
                  </a:moveTo>
                  <a:lnTo>
                    <a:pt x="3723749" y="0"/>
                  </a:lnTo>
                  <a:lnTo>
                    <a:pt x="556134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22"/>
            <p:cNvSpPr/>
            <p:nvPr/>
          </p:nvSpPr>
          <p:spPr>
            <a:xfrm flipV="1">
              <a:off x="4744453" y="3797558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22"/>
            <p:cNvSpPr/>
            <p:nvPr/>
          </p:nvSpPr>
          <p:spPr>
            <a:xfrm flipV="1">
              <a:off x="5009940" y="4797364"/>
              <a:ext cx="452698" cy="268566"/>
            </a:xfrm>
            <a:custGeom>
              <a:avLst/>
              <a:gdLst>
                <a:gd name="connsiteX0" fmla="*/ 0 w 452698"/>
                <a:gd name="connsiteY0" fmla="*/ 308673 h 308673"/>
                <a:gd name="connsiteX1" fmla="*/ 0 w 452698"/>
                <a:gd name="connsiteY1" fmla="*/ 0 h 308673"/>
                <a:gd name="connsiteX2" fmla="*/ 452698 w 452698"/>
                <a:gd name="connsiteY2" fmla="*/ 308673 h 308673"/>
                <a:gd name="connsiteX3" fmla="*/ 0 w 452698"/>
                <a:gd name="connsiteY3" fmla="*/ 308673 h 308673"/>
                <a:gd name="connsiteX0" fmla="*/ 0 w 452698"/>
                <a:gd name="connsiteY0" fmla="*/ 276588 h 276588"/>
                <a:gd name="connsiteX1" fmla="*/ 68179 w 452698"/>
                <a:gd name="connsiteY1" fmla="*/ 0 h 276588"/>
                <a:gd name="connsiteX2" fmla="*/ 452698 w 452698"/>
                <a:gd name="connsiteY2" fmla="*/ 276588 h 276588"/>
                <a:gd name="connsiteX3" fmla="*/ 0 w 452698"/>
                <a:gd name="connsiteY3" fmla="*/ 276588 h 276588"/>
                <a:gd name="connsiteX0" fmla="*/ 0 w 452698"/>
                <a:gd name="connsiteY0" fmla="*/ 264556 h 264556"/>
                <a:gd name="connsiteX1" fmla="*/ 76200 w 452698"/>
                <a:gd name="connsiteY1" fmla="*/ 0 h 264556"/>
                <a:gd name="connsiteX2" fmla="*/ 452698 w 452698"/>
                <a:gd name="connsiteY2" fmla="*/ 264556 h 264556"/>
                <a:gd name="connsiteX3" fmla="*/ 0 w 452698"/>
                <a:gd name="connsiteY3" fmla="*/ 264556 h 264556"/>
                <a:gd name="connsiteX0" fmla="*/ 0 w 452698"/>
                <a:gd name="connsiteY0" fmla="*/ 268566 h 268566"/>
                <a:gd name="connsiteX1" fmla="*/ 68179 w 452698"/>
                <a:gd name="connsiteY1" fmla="*/ 0 h 268566"/>
                <a:gd name="connsiteX2" fmla="*/ 452698 w 452698"/>
                <a:gd name="connsiteY2" fmla="*/ 268566 h 268566"/>
                <a:gd name="connsiteX3" fmla="*/ 0 w 452698"/>
                <a:gd name="connsiteY3" fmla="*/ 268566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98" h="268566">
                  <a:moveTo>
                    <a:pt x="0" y="268566"/>
                  </a:moveTo>
                  <a:lnTo>
                    <a:pt x="68179" y="0"/>
                  </a:lnTo>
                  <a:lnTo>
                    <a:pt x="452698" y="268566"/>
                  </a:lnTo>
                  <a:lnTo>
                    <a:pt x="0" y="26856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USER\Desktop\작업\1.국가기상위성센터 CI,사진,일러스트\새로고PNG\2018국가기상위성센터 새로고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2"/>
          <a:stretch/>
        </p:blipFill>
        <p:spPr bwMode="auto">
          <a:xfrm>
            <a:off x="503853" y="6291807"/>
            <a:ext cx="1618039" cy="3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2" descr="e7d195523061f1c003d7160bb3852330e69e1b47c664ea0314E9593E18313AD830F940F1AC53C40C0B8B3D93D4DFF44B590F8D4A945ADE53F5D61968231FCAE157B0D7022AA0681C03E9FB4B1E3862D089C57A4A978786E0A4E4D0D69EE20BB6AB5B0CB8C976E3FA1E6BD403497A9761699851F63B9C646E93F7117611204C506398016DF558A009"/>
          <p:cNvSpPr txBox="1"/>
          <p:nvPr/>
        </p:nvSpPr>
        <p:spPr>
          <a:xfrm>
            <a:off x="412954" y="4335699"/>
            <a:ext cx="416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Data Exchange Activities</a:t>
            </a:r>
          </a:p>
        </p:txBody>
      </p:sp>
    </p:spTree>
    <p:extLst>
      <p:ext uri="{BB962C8B-B14F-4D97-AF65-F5344CB8AC3E}">
        <p14:creationId xmlns:p14="http://schemas.microsoft.com/office/powerpoint/2010/main" val="7697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5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Sounder data collection for NWP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3859" y="984845"/>
            <a:ext cx="373158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AU" altLang="ko-KR" sz="2000" dirty="0" smtClean="0"/>
              <a:t>SAPHIR, AMSR-2 &amp; MWHS-2 data has been collected and </a:t>
            </a:r>
            <a:r>
              <a:rPr lang="en-US" altLang="ko-KR" sz="2000" dirty="0" smtClean="0"/>
              <a:t>assimilated </a:t>
            </a:r>
            <a:r>
              <a:rPr lang="en-AU" altLang="ko-KR" sz="2000" dirty="0" smtClean="0"/>
              <a:t>since Oct. of 2017 with cooperation of EUMETSAT, ISRO, </a:t>
            </a:r>
            <a:r>
              <a:rPr lang="en-AU" altLang="ko-KR" sz="2000" dirty="0" err="1" smtClean="0"/>
              <a:t>Meteo</a:t>
            </a:r>
            <a:r>
              <a:rPr lang="en-AU" altLang="ko-KR" sz="2000" dirty="0" smtClean="0"/>
              <a:t>-France, JAXA and CMA </a:t>
            </a:r>
            <a:endParaRPr lang="ko-KR" alt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2403827"/>
            <a:ext cx="235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4" y="3712055"/>
            <a:ext cx="4267506" cy="24126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2" y="854251"/>
            <a:ext cx="4267506" cy="24051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39" y="3725331"/>
            <a:ext cx="4267506" cy="240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6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제목 2"/>
          <p:cNvSpPr>
            <a:spLocks/>
          </p:cNvSpPr>
          <p:nvPr/>
        </p:nvSpPr>
        <p:spPr bwMode="auto">
          <a:xfrm>
            <a:off x="251520" y="73077"/>
            <a:ext cx="6626672" cy="5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GEO </a:t>
            </a:r>
            <a:r>
              <a:rPr lang="en-US" altLang="zh-CN" sz="28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Radiance 2.9 (AP-2.10</a:t>
            </a:r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950" y="692696"/>
            <a:ext cx="881853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AU" altLang="ko-KR" sz="2000" b="1" dirty="0"/>
              <a:t>COMS CSR and ASR - KMA, ECMWF and EUMETSAT to investigate </a:t>
            </a:r>
            <a:r>
              <a:rPr lang="en-AU" altLang="ko-KR" sz="2000" b="1" dirty="0" smtClean="0"/>
              <a:t>mechanisms </a:t>
            </a:r>
            <a:r>
              <a:rPr lang="en-AU" altLang="ko-KR" sz="2000" b="1" dirty="0"/>
              <a:t>to make COMS CSR and </a:t>
            </a:r>
            <a:r>
              <a:rPr lang="en-AU" altLang="ko-KR" sz="2000" b="1" dirty="0" smtClean="0"/>
              <a:t>ASR products </a:t>
            </a:r>
            <a:r>
              <a:rPr lang="en-AU" altLang="ko-KR" sz="2000" b="1" dirty="0"/>
              <a:t>available in </a:t>
            </a:r>
            <a:r>
              <a:rPr lang="en-AU" altLang="ko-KR" sz="2000" b="1" dirty="0" smtClean="0"/>
              <a:t>real-time</a:t>
            </a:r>
            <a:endParaRPr lang="ko-KR" altLang="en-US" sz="20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2403827"/>
            <a:ext cx="235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1025" name="_x360013472" descr="EMB00001c082c8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3" y="3434965"/>
            <a:ext cx="3401190" cy="34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61769" y="2525135"/>
            <a:ext cx="10260841" cy="52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13464848" descr="EMB00001c082c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354176" cy="335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2060" y="1844824"/>
            <a:ext cx="8568952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1800" b="1" dirty="0" smtClean="0"/>
              <a:t>COMS CSR data has been put on GTS since March of 2018</a:t>
            </a:r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- </a:t>
            </a:r>
            <a:r>
              <a:rPr lang="en-US" altLang="ko-KR" dirty="0" smtClean="0"/>
              <a:t>INRC01_RKSL_201803250300.bfr 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- Northern Hemisphere in every 15 min. / Full Disk in every 3 hours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No plan to generate ASR</a:t>
            </a:r>
          </a:p>
        </p:txBody>
      </p:sp>
    </p:spTree>
    <p:extLst>
      <p:ext uri="{BB962C8B-B14F-4D97-AF65-F5344CB8AC3E}">
        <p14:creationId xmlns:p14="http://schemas.microsoft.com/office/powerpoint/2010/main" val="41389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6815" y="-1"/>
            <a:ext cx="8330613" cy="9719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/>
          <p:cNvSpPr/>
          <p:nvPr/>
        </p:nvSpPr>
        <p:spPr>
          <a:xfrm>
            <a:off x="8119413" y="-2"/>
            <a:ext cx="656031" cy="97199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9019" y="-1"/>
            <a:ext cx="90073" cy="971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矩形 84"/>
          <p:cNvSpPr/>
          <p:nvPr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5"/>
          <p:cNvSpPr/>
          <p:nvPr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86"/>
          <p:cNvSpPr/>
          <p:nvPr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405278" y="6513996"/>
            <a:ext cx="738721" cy="374953"/>
          </a:xfrm>
        </p:spPr>
        <p:txBody>
          <a:bodyPr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7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71" name="Picture 3" descr="C:\Users\USER\Desktop\작업\1.국가기상위성센터 CI,사진,일러스트\새로고PNG\2018국가기상위성센터 새로고_화이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/>
          <a:stretch/>
        </p:blipFill>
        <p:spPr bwMode="auto">
          <a:xfrm>
            <a:off x="4089793" y="6596410"/>
            <a:ext cx="964410" cy="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274339" y="1163328"/>
            <a:ext cx="4873725" cy="233694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fontAlgn="base"/>
            <a:r>
              <a:rPr lang="en-US" altLang="ko-KR" sz="20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 Processing Packages operated by NMSC</a:t>
            </a:r>
            <a:endParaRPr lang="ko-KR" altLang="en-US" sz="2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제목 2"/>
          <p:cNvSpPr>
            <a:spLocks/>
          </p:cNvSpPr>
          <p:nvPr/>
        </p:nvSpPr>
        <p:spPr bwMode="auto">
          <a:xfrm>
            <a:off x="251519" y="73077"/>
            <a:ext cx="7983409" cy="72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Data release on GTS :  </a:t>
            </a:r>
          </a:p>
          <a:p>
            <a:r>
              <a:rPr lang="en-US" altLang="zh-CN" sz="28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Direct readout S-NPP ATMS &amp; </a:t>
            </a:r>
            <a:r>
              <a:rPr lang="en-US" altLang="zh-CN" sz="28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CrIS</a:t>
            </a:r>
            <a:endParaRPr lang="zh-CN" altLang="en-US" sz="28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2449" y="1840420"/>
            <a:ext cx="11515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AAPP</a:t>
            </a:r>
            <a:endParaRPr lang="en-US" altLang="ko-KR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8298" y="2268266"/>
            <a:ext cx="1151600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Metopizer</a:t>
            </a:r>
            <a:endParaRPr lang="en-US" altLang="ko-KR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633" y="2848274"/>
            <a:ext cx="115159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Times New Roman" pitchFamily="18" charset="0"/>
                <a:cs typeface="Times New Roman" pitchFamily="18" charset="0"/>
              </a:rPr>
              <a:t>AAPP</a:t>
            </a:r>
            <a:endParaRPr lang="en-US" altLang="ko-KR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직선 화살표 연결선 26"/>
          <p:cNvCxnSpPr>
            <a:endCxn id="25" idx="1"/>
          </p:cNvCxnSpPr>
          <p:nvPr/>
        </p:nvCxnSpPr>
        <p:spPr>
          <a:xfrm>
            <a:off x="1006402" y="2422154"/>
            <a:ext cx="621896" cy="1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44" idx="3"/>
            <a:endCxn id="26" idx="1"/>
          </p:cNvCxnSpPr>
          <p:nvPr/>
        </p:nvCxnSpPr>
        <p:spPr>
          <a:xfrm flipV="1">
            <a:off x="5004047" y="3002163"/>
            <a:ext cx="504586" cy="3373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>
            <a:stCxn id="24" idx="1"/>
            <a:endCxn id="25" idx="3"/>
          </p:cNvCxnSpPr>
          <p:nvPr/>
        </p:nvCxnSpPr>
        <p:spPr>
          <a:xfrm rot="10800000" flipV="1">
            <a:off x="2779899" y="1994309"/>
            <a:ext cx="1072551" cy="427846"/>
          </a:xfrm>
          <a:prstGeom prst="bentConnector3">
            <a:avLst>
              <a:gd name="adj1" fmla="val 61260"/>
            </a:avLst>
          </a:prstGeom>
          <a:ln>
            <a:solidFill>
              <a:schemeClr val="tx2">
                <a:lumMod val="50000"/>
              </a:schemeClr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87123" y="1697086"/>
            <a:ext cx="1317325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DBNet</a:t>
            </a:r>
            <a:endParaRPr lang="en-US" altLang="ko-KR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85004" y="2295328"/>
            <a:ext cx="1319444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NWP Model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0684" y="1476158"/>
            <a:ext cx="9361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AMSU-A, MHS,</a:t>
            </a:r>
          </a:p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HIRS</a:t>
            </a:r>
            <a:r>
              <a:rPr lang="en-US" altLang="ko-KR" sz="1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03848" y="2757968"/>
            <a:ext cx="612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IASI L0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47827" y="2060940"/>
            <a:ext cx="11671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ATOVS, MHS</a:t>
            </a:r>
          </a:p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L1D BUFR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59843" y="1469636"/>
            <a:ext cx="169159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ATOVS, IASI</a:t>
            </a:r>
          </a:p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L1C BUFR</a:t>
            </a:r>
          </a:p>
        </p:txBody>
      </p:sp>
      <p:cxnSp>
        <p:nvCxnSpPr>
          <p:cNvPr id="36" name="직선 연결선 35"/>
          <p:cNvCxnSpPr/>
          <p:nvPr/>
        </p:nvCxnSpPr>
        <p:spPr>
          <a:xfrm flipV="1">
            <a:off x="5024071" y="1999396"/>
            <a:ext cx="396000" cy="1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/>
          <p:cNvGrpSpPr/>
          <p:nvPr/>
        </p:nvGrpSpPr>
        <p:grpSpPr>
          <a:xfrm>
            <a:off x="-36512" y="1647256"/>
            <a:ext cx="1512000" cy="1498559"/>
            <a:chOff x="1974148" y="16346091"/>
            <a:chExt cx="1512000" cy="1498559"/>
          </a:xfrm>
        </p:grpSpPr>
        <p:pic>
          <p:nvPicPr>
            <p:cNvPr id="38" name="Picture 5" descr="C:\Users\user\AppData\Local\Microsoft\Windows\Temporary Internet Files\Content.IE5\NAJNG6DU\MC900336247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2433" y="16881108"/>
              <a:ext cx="437678" cy="490223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1974148" y="17382985"/>
              <a:ext cx="1512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>
                  <a:latin typeface="Times New Roman" pitchFamily="18" charset="0"/>
                  <a:cs typeface="Times New Roman" pitchFamily="18" charset="0"/>
                </a:rPr>
                <a:t>NOAA-15/18/19</a:t>
              </a:r>
            </a:p>
            <a:p>
              <a:pPr algn="ctr"/>
              <a:r>
                <a:rPr lang="en-US" altLang="ko-KR" sz="1200" b="1" dirty="0" err="1" smtClean="0">
                  <a:latin typeface="Times New Roman" pitchFamily="18" charset="0"/>
                  <a:cs typeface="Times New Roman" pitchFamily="18" charset="0"/>
                </a:rPr>
                <a:t>MetOp</a:t>
              </a:r>
              <a:r>
                <a:rPr lang="en-US" altLang="ko-KR" sz="1200" b="1" dirty="0" smtClean="0">
                  <a:latin typeface="Times New Roman" pitchFamily="18" charset="0"/>
                  <a:cs typeface="Times New Roman" pitchFamily="18" charset="0"/>
                </a:rPr>
                <a:t>-A/B</a:t>
              </a:r>
            </a:p>
          </p:txBody>
        </p:sp>
        <p:sp>
          <p:nvSpPr>
            <p:cNvPr id="40" name="번개 39"/>
            <p:cNvSpPr/>
            <p:nvPr/>
          </p:nvSpPr>
          <p:spPr>
            <a:xfrm flipH="1">
              <a:off x="2895166" y="16346091"/>
              <a:ext cx="226969" cy="483736"/>
            </a:xfrm>
            <a:prstGeom prst="lightningBol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cxnSp>
        <p:nvCxnSpPr>
          <p:cNvPr id="41" name="꺾인 연결선 40"/>
          <p:cNvCxnSpPr>
            <a:stCxn id="26" idx="3"/>
            <a:endCxn id="31" idx="2"/>
          </p:cNvCxnSpPr>
          <p:nvPr/>
        </p:nvCxnSpPr>
        <p:spPr>
          <a:xfrm flipV="1">
            <a:off x="6660232" y="2603105"/>
            <a:ext cx="1284494" cy="399058"/>
          </a:xfrm>
          <a:prstGeom prst="bentConnector2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17250" y="2769187"/>
            <a:ext cx="116711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IASI L1D BUFR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98559" y="2761500"/>
            <a:ext cx="48580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L1C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66598" y="2851647"/>
            <a:ext cx="1137449" cy="3077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*OPS-LRS</a:t>
            </a:r>
            <a:endParaRPr lang="en-US" altLang="ko-KR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꺾인 연결선 44"/>
          <p:cNvCxnSpPr>
            <a:stCxn id="30" idx="1"/>
            <a:endCxn id="31" idx="1"/>
          </p:cNvCxnSpPr>
          <p:nvPr/>
        </p:nvCxnSpPr>
        <p:spPr>
          <a:xfrm rot="10800000" flipV="1">
            <a:off x="7285005" y="1850975"/>
            <a:ext cx="2119" cy="598242"/>
          </a:xfrm>
          <a:prstGeom prst="bentConnector3">
            <a:avLst>
              <a:gd name="adj1" fmla="val 87124068"/>
            </a:avLst>
          </a:prstGeom>
          <a:ln>
            <a:solidFill>
              <a:schemeClr val="tx2">
                <a:lumMod val="50000"/>
              </a:schemeClr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45"/>
          <p:cNvSpPr/>
          <p:nvPr/>
        </p:nvSpPr>
        <p:spPr>
          <a:xfrm>
            <a:off x="5512256" y="1731961"/>
            <a:ext cx="39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364616" y="1715604"/>
            <a:ext cx="66479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GTS</a:t>
            </a:r>
          </a:p>
        </p:txBody>
      </p:sp>
      <p:cxnSp>
        <p:nvCxnSpPr>
          <p:cNvPr id="48" name="꺾인 연결선 47"/>
          <p:cNvCxnSpPr>
            <a:stCxn id="44" idx="1"/>
            <a:endCxn id="25" idx="3"/>
          </p:cNvCxnSpPr>
          <p:nvPr/>
        </p:nvCxnSpPr>
        <p:spPr>
          <a:xfrm rot="10800000">
            <a:off x="2779898" y="2422156"/>
            <a:ext cx="1086700" cy="583381"/>
          </a:xfrm>
          <a:prstGeom prst="bentConnector3">
            <a:avLst>
              <a:gd name="adj1" fmla="val 61908"/>
            </a:avLst>
          </a:prstGeom>
          <a:ln>
            <a:solidFill>
              <a:schemeClr val="tx2">
                <a:lumMod val="50000"/>
              </a:schemeClr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/>
          <p:cNvCxnSpPr>
            <a:stCxn id="44" idx="0"/>
            <a:endCxn id="24" idx="2"/>
          </p:cNvCxnSpPr>
          <p:nvPr/>
        </p:nvCxnSpPr>
        <p:spPr>
          <a:xfrm flipH="1" flipV="1">
            <a:off x="4428249" y="2148197"/>
            <a:ext cx="7074" cy="70345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358984" y="2192840"/>
            <a:ext cx="4858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IASIL1C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66598" y="1620754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</a:rPr>
              <a:t>AAPP V8.2</a:t>
            </a:r>
            <a:endParaRPr lang="ko-KR" altLang="en-US" sz="8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8796" y="5120412"/>
            <a:ext cx="424847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latin typeface="Times New Roman" pitchFamily="18" charset="0"/>
                <a:cs typeface="Times New Roman" pitchFamily="18" charset="0"/>
              </a:rPr>
              <a:t>* AHRPT: Advanced </a:t>
            </a:r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High Resolution Picture </a:t>
            </a:r>
            <a:r>
              <a:rPr lang="en-US" altLang="ko-KR" sz="1050" dirty="0" smtClean="0">
                <a:latin typeface="Times New Roman" pitchFamily="18" charset="0"/>
                <a:cs typeface="Times New Roman" pitchFamily="18" charset="0"/>
              </a:rPr>
              <a:t>Transmission</a:t>
            </a:r>
          </a:p>
          <a:p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ko-KR" sz="1050" dirty="0" smtClean="0">
                <a:latin typeface="Times New Roman" pitchFamily="18" charset="0"/>
                <a:cs typeface="Times New Roman" pitchFamily="18" charset="0"/>
              </a:rPr>
              <a:t>OPS-LRS: Operation Software - Local Reception Station</a:t>
            </a:r>
          </a:p>
          <a:p>
            <a:r>
              <a:rPr lang="en-US" altLang="ko-KR" sz="105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RT-STPS: Real-Time Software Telemetry Processing System</a:t>
            </a:r>
          </a:p>
          <a:p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* MIRS: Microwave Integrated Retrieval System</a:t>
            </a:r>
          </a:p>
          <a:p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* UW-HSRTV: University of Wisconsin-madison Hyper Spectral Retrieval</a:t>
            </a:r>
          </a:p>
          <a:p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* NUCAPS: NOAA Unique </a:t>
            </a:r>
            <a:r>
              <a:rPr lang="en-US" altLang="ko-KR" sz="1050" dirty="0" err="1">
                <a:latin typeface="Times New Roman" pitchFamily="18" charset="0"/>
                <a:cs typeface="Times New Roman" pitchFamily="18" charset="0"/>
              </a:rPr>
              <a:t>CrIS</a:t>
            </a:r>
            <a:r>
              <a:rPr lang="en-US" altLang="ko-KR" sz="1050" dirty="0">
                <a:latin typeface="Times New Roman" pitchFamily="18" charset="0"/>
                <a:cs typeface="Times New Roman" pitchFamily="18" charset="0"/>
              </a:rPr>
              <a:t>/ATMS Product </a:t>
            </a:r>
            <a:r>
              <a:rPr lang="en-US" altLang="ko-KR" sz="1050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altLang="ko-KR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" descr="C:\Users\user\AppData\Local\Microsoft\Windows\Temporary Internet Files\Content.IE5\NAJNG6DU\MC90033624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85" y="4082633"/>
            <a:ext cx="437678" cy="490223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206545" y="4584510"/>
            <a:ext cx="10436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err="1" smtClean="0">
                <a:latin typeface="Times New Roman" pitchFamily="18" charset="0"/>
                <a:cs typeface="Times New Roman" pitchFamily="18" charset="0"/>
              </a:rPr>
              <a:t>Suomi</a:t>
            </a:r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-NPP</a:t>
            </a:r>
          </a:p>
        </p:txBody>
      </p:sp>
      <p:sp>
        <p:nvSpPr>
          <p:cNvPr id="55" name="번개 54"/>
          <p:cNvSpPr/>
          <p:nvPr/>
        </p:nvSpPr>
        <p:spPr>
          <a:xfrm flipH="1">
            <a:off x="892918" y="3557776"/>
            <a:ext cx="226969" cy="483736"/>
          </a:xfrm>
          <a:prstGeom prst="lightningBol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6" name="TextBox 55"/>
          <p:cNvSpPr txBox="1"/>
          <p:nvPr/>
        </p:nvSpPr>
        <p:spPr>
          <a:xfrm>
            <a:off x="1586273" y="4190593"/>
            <a:ext cx="1296144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* RT-STPS</a:t>
            </a:r>
            <a:endParaRPr lang="en-US" altLang="ko-KR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직선 화살표 연결선 56"/>
          <p:cNvCxnSpPr>
            <a:stCxn id="53" idx="3"/>
            <a:endCxn id="56" idx="1"/>
          </p:cNvCxnSpPr>
          <p:nvPr/>
        </p:nvCxnSpPr>
        <p:spPr>
          <a:xfrm>
            <a:off x="977863" y="4327745"/>
            <a:ext cx="608410" cy="1348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472" y="4103643"/>
            <a:ext cx="756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CADU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10393" y="4194255"/>
            <a:ext cx="1151599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Times New Roman" pitchFamily="18" charset="0"/>
                <a:cs typeface="Times New Roman" pitchFamily="18" charset="0"/>
              </a:rPr>
              <a:t>CSPP</a:t>
            </a:r>
            <a:endParaRPr lang="en-US" altLang="ko-KR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직선 화살표 연결선 59"/>
          <p:cNvCxnSpPr>
            <a:stCxn id="56" idx="3"/>
            <a:endCxn id="59" idx="1"/>
          </p:cNvCxnSpPr>
          <p:nvPr/>
        </p:nvCxnSpPr>
        <p:spPr>
          <a:xfrm>
            <a:off x="2882417" y="4329093"/>
            <a:ext cx="527976" cy="366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023256" y="4994905"/>
            <a:ext cx="1151599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* MIRS</a:t>
            </a:r>
            <a:endParaRPr lang="en-US" altLang="ko-KR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23256" y="5502917"/>
            <a:ext cx="1151599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* UW-HSRTV</a:t>
            </a:r>
            <a:endParaRPr lang="en-US" altLang="ko-KR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00285" y="4448145"/>
            <a:ext cx="13452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TDR, SDR, EDR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798401" y="4103643"/>
            <a:ext cx="684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RDR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23256" y="6020708"/>
            <a:ext cx="1151599" cy="276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* NUCAPS</a:t>
            </a:r>
            <a:endParaRPr lang="en-US" altLang="ko-KR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꺾인 연결선 69"/>
          <p:cNvCxnSpPr>
            <a:stCxn id="59" idx="3"/>
            <a:endCxn id="62" idx="1"/>
          </p:cNvCxnSpPr>
          <p:nvPr/>
        </p:nvCxnSpPr>
        <p:spPr>
          <a:xfrm>
            <a:off x="4561992" y="4332755"/>
            <a:ext cx="2461264" cy="1308662"/>
          </a:xfrm>
          <a:prstGeom prst="bentConnector3">
            <a:avLst>
              <a:gd name="adj1" fmla="val 17055"/>
            </a:avLst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꺾인 연결선 76"/>
          <p:cNvCxnSpPr>
            <a:stCxn id="59" idx="3"/>
            <a:endCxn id="65" idx="1"/>
          </p:cNvCxnSpPr>
          <p:nvPr/>
        </p:nvCxnSpPr>
        <p:spPr>
          <a:xfrm>
            <a:off x="4561992" y="4332755"/>
            <a:ext cx="2461264" cy="1826453"/>
          </a:xfrm>
          <a:prstGeom prst="bentConnector3">
            <a:avLst>
              <a:gd name="adj1" fmla="val 17055"/>
            </a:avLst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200476" y="5122726"/>
            <a:ext cx="81031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TDR, SDR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34729" y="5631051"/>
            <a:ext cx="648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SDR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148064" y="3677566"/>
            <a:ext cx="1151599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cs typeface="Times New Roman" pitchFamily="18" charset="0"/>
              </a:rPr>
              <a:t>AAPP</a:t>
            </a:r>
            <a:endParaRPr lang="en-US" altLang="ko-KR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2" name="꺾인 연결선 81"/>
          <p:cNvCxnSpPr>
            <a:stCxn id="59" idx="3"/>
            <a:endCxn id="80" idx="1"/>
          </p:cNvCxnSpPr>
          <p:nvPr/>
        </p:nvCxnSpPr>
        <p:spPr>
          <a:xfrm flipV="1">
            <a:off x="4561992" y="3816066"/>
            <a:ext cx="586072" cy="516689"/>
          </a:xfrm>
          <a:prstGeom prst="bentConnector3">
            <a:avLst>
              <a:gd name="adj1" fmla="val 72079"/>
            </a:avLst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471114" y="3564390"/>
            <a:ext cx="6480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ATMS </a:t>
            </a:r>
            <a:r>
              <a:rPr lang="en-US" altLang="ko-KR" sz="10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endParaRPr lang="en-US" altLang="ko-KR" sz="1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SDR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833301" y="3959627"/>
            <a:ext cx="180967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latin typeface="Times New Roman" pitchFamily="18" charset="0"/>
                <a:cs typeface="Times New Roman" pitchFamily="18" charset="0"/>
              </a:rPr>
              <a:t>BUFR encoding</a:t>
            </a:r>
            <a:endParaRPr lang="en-US" altLang="ko-KR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6951694" y="4791247"/>
            <a:ext cx="1314805" cy="1590080"/>
          </a:xfrm>
          <a:prstGeom prst="rect">
            <a:avLst/>
          </a:prstGeom>
          <a:noFill/>
          <a:ln w="31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6" name="TextBox 85"/>
          <p:cNvSpPr txBox="1"/>
          <p:nvPr/>
        </p:nvSpPr>
        <p:spPr>
          <a:xfrm>
            <a:off x="8234929" y="5919663"/>
            <a:ext cx="7295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CSPP</a:t>
            </a:r>
          </a:p>
          <a:p>
            <a:r>
              <a:rPr lang="en-US" altLang="ko-KR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Package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00476" y="6135107"/>
            <a:ext cx="81031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TDR, SDR</a:t>
            </a:r>
          </a:p>
        </p:txBody>
      </p:sp>
      <p:cxnSp>
        <p:nvCxnSpPr>
          <p:cNvPr id="90" name="꺾인 연결선 89"/>
          <p:cNvCxnSpPr>
            <a:stCxn id="59" idx="3"/>
            <a:endCxn id="61" idx="1"/>
          </p:cNvCxnSpPr>
          <p:nvPr/>
        </p:nvCxnSpPr>
        <p:spPr>
          <a:xfrm>
            <a:off x="4561992" y="4332755"/>
            <a:ext cx="2461264" cy="800650"/>
          </a:xfrm>
          <a:prstGeom prst="bentConnector3">
            <a:avLst>
              <a:gd name="adj1" fmla="val 17055"/>
            </a:avLst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09432" y="386104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</a:rPr>
              <a:t>CSPP SDR V3.0</a:t>
            </a:r>
          </a:p>
          <a:p>
            <a:r>
              <a:rPr lang="en-US" altLang="ko-KR" sz="800" b="1" dirty="0" smtClean="0">
                <a:solidFill>
                  <a:srgbClr val="FF0000"/>
                </a:solidFill>
              </a:rPr>
              <a:t>CSPP EDR V2.0</a:t>
            </a:r>
            <a:endParaRPr lang="ko-KR" altLang="en-US" sz="800" b="1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036569" y="4791247"/>
            <a:ext cx="1086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CSPP MIRS V2.0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036569" y="5287473"/>
            <a:ext cx="1486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CSPP UW-HSRTV V1.0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036569" y="5805264"/>
            <a:ext cx="1342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srgbClr val="FF0000"/>
                </a:solidFill>
              </a:rPr>
              <a:t>CSPP NUCAPS V1.1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148064" y="3464951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</a:rPr>
              <a:t>AAPP V8.2</a:t>
            </a:r>
            <a:endParaRPr lang="ko-KR" altLang="en-US" sz="800" b="1" dirty="0">
              <a:solidFill>
                <a:srgbClr val="FF0000"/>
              </a:solidFill>
            </a:endParaRPr>
          </a:p>
        </p:txBody>
      </p:sp>
      <p:cxnSp>
        <p:nvCxnSpPr>
          <p:cNvPr id="99" name="꺾인 연결선 98"/>
          <p:cNvCxnSpPr>
            <a:stCxn id="109" idx="1"/>
          </p:cNvCxnSpPr>
          <p:nvPr/>
        </p:nvCxnSpPr>
        <p:spPr>
          <a:xfrm rot="10800000">
            <a:off x="6715014" y="3793175"/>
            <a:ext cx="875274" cy="564789"/>
          </a:xfrm>
          <a:prstGeom prst="bentConnector3">
            <a:avLst>
              <a:gd name="adj1" fmla="val 141659"/>
            </a:avLst>
          </a:prstGeom>
          <a:ln>
            <a:solidFill>
              <a:schemeClr val="tx2">
                <a:lumMod val="50000"/>
              </a:schemeClr>
            </a:solidFill>
            <a:headEnd type="triangl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/>
          <p:cNvCxnSpPr/>
          <p:nvPr/>
        </p:nvCxnSpPr>
        <p:spPr>
          <a:xfrm flipV="1">
            <a:off x="6300192" y="3793174"/>
            <a:ext cx="1296000" cy="1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592407" y="3605832"/>
            <a:ext cx="1317325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DBNet</a:t>
            </a:r>
            <a:endParaRPr lang="en-US" altLang="ko-KR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590288" y="4204074"/>
            <a:ext cx="1319444" cy="3077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NWP Model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317444" y="3408046"/>
            <a:ext cx="169159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ATMS, </a:t>
            </a:r>
            <a:r>
              <a:rPr lang="en-US" altLang="ko-KR" sz="105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endParaRPr lang="en-US" altLang="ko-KR" sz="105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L1C BUFR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343322" y="3979186"/>
            <a:ext cx="169159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ATMS, </a:t>
            </a:r>
            <a:r>
              <a:rPr lang="en-US" altLang="ko-KR" sz="105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CrIS</a:t>
            </a:r>
            <a:endParaRPr lang="en-US" altLang="ko-KR" sz="105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ko-KR" sz="105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L1D BUFR</a:t>
            </a:r>
          </a:p>
        </p:txBody>
      </p:sp>
      <p:sp>
        <p:nvSpPr>
          <p:cNvPr id="134" name="타원 133"/>
          <p:cNvSpPr/>
          <p:nvPr/>
        </p:nvSpPr>
        <p:spPr>
          <a:xfrm>
            <a:off x="6410406" y="3671150"/>
            <a:ext cx="396000" cy="21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273785" y="3654793"/>
            <a:ext cx="66479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GTS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05948" y="4676393"/>
            <a:ext cx="402857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dirty="0" smtClean="0"/>
              <a:t>GTS release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S-NPP ATMS :  Aug. 30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2018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    </a:t>
            </a:r>
            <a:r>
              <a:rPr lang="en-US" altLang="ko-KR" dirty="0" err="1" smtClean="0"/>
              <a:t>CrIS</a:t>
            </a:r>
            <a:r>
              <a:rPr lang="en-US" altLang="ko-KR" dirty="0" smtClean="0"/>
              <a:t> :    Sep. 12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2018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56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>
        <a:spAutoFit/>
      </a:bodyPr>
      <a:lstStyle>
        <a:defPPr>
          <a:defRPr sz="9600" b="1" dirty="0" smtClean="0">
            <a:solidFill>
              <a:schemeClr val="bg1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7179</TotalTime>
  <Words>1578</Words>
  <Application>Microsoft Office PowerPoint</Application>
  <PresentationFormat>화면 슬라이드 쇼(4:3)</PresentationFormat>
  <Paragraphs>461</Paragraphs>
  <Slides>26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26</vt:i4>
      </vt:variant>
    </vt:vector>
  </HeadingPairs>
  <TitlesOfParts>
    <vt:vector size="43" baseType="lpstr">
      <vt:lpstr>Arial Unicode MS</vt:lpstr>
      <vt:lpstr>Daum_Regular</vt:lpstr>
      <vt:lpstr>宋体</vt:lpstr>
      <vt:lpstr>굴림</vt:lpstr>
      <vt:lpstr>굴림체</vt:lpstr>
      <vt:lpstr>나눔고딕</vt:lpstr>
      <vt:lpstr>나눔고딕 ExtraBold</vt:lpstr>
      <vt:lpstr>맑은 고딕</vt:lpstr>
      <vt:lpstr>Arial</vt:lpstr>
      <vt:lpstr>Calibri</vt:lpstr>
      <vt:lpstr>Cambria Math</vt:lpstr>
      <vt:lpstr>Segoe UI Semilight</vt:lpstr>
      <vt:lpstr>Symbol</vt:lpstr>
      <vt:lpstr>Times New Roman</vt:lpstr>
      <vt:lpstr>Wingdings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Action Items</vt:lpstr>
      <vt:lpstr>PowerPoint 프레젠테이션</vt:lpstr>
      <vt:lpstr>GeoKOMPSAT-2A and 2B</vt:lpstr>
      <vt:lpstr>Geo-KOMPSAT-2A Payload</vt:lpstr>
      <vt:lpstr>Observation Area and Schedule</vt:lpstr>
      <vt:lpstr>GK-2A/AMI Geophysical Products </vt:lpstr>
      <vt:lpstr>Data Service Plan : Geo-KOMPSAT-2A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김 창환</cp:lastModifiedBy>
  <cp:revision>200</cp:revision>
  <dcterms:created xsi:type="dcterms:W3CDTF">2018-03-09T04:24:33Z</dcterms:created>
  <dcterms:modified xsi:type="dcterms:W3CDTF">2018-11-27T03:13:51Z</dcterms:modified>
</cp:coreProperties>
</file>